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1" r:id="rId1"/>
  </p:sldMasterIdLst>
  <p:notesMasterIdLst>
    <p:notesMasterId r:id="rId33"/>
  </p:notesMasterIdLst>
  <p:handoutMasterIdLst>
    <p:handoutMasterId r:id="rId34"/>
  </p:handoutMasterIdLst>
  <p:sldIdLst>
    <p:sldId id="585" r:id="rId2"/>
    <p:sldId id="605" r:id="rId3"/>
    <p:sldId id="576" r:id="rId4"/>
    <p:sldId id="574" r:id="rId5"/>
    <p:sldId id="571" r:id="rId6"/>
    <p:sldId id="525" r:id="rId7"/>
    <p:sldId id="526" r:id="rId8"/>
    <p:sldId id="587" r:id="rId9"/>
    <p:sldId id="593" r:id="rId10"/>
    <p:sldId id="579" r:id="rId11"/>
    <p:sldId id="527" r:id="rId12"/>
    <p:sldId id="529" r:id="rId13"/>
    <p:sldId id="594" r:id="rId14"/>
    <p:sldId id="568" r:id="rId15"/>
    <p:sldId id="561" r:id="rId16"/>
    <p:sldId id="572" r:id="rId17"/>
    <p:sldId id="562" r:id="rId18"/>
    <p:sldId id="589" r:id="rId19"/>
    <p:sldId id="563" r:id="rId20"/>
    <p:sldId id="564" r:id="rId21"/>
    <p:sldId id="565" r:id="rId22"/>
    <p:sldId id="566" r:id="rId23"/>
    <p:sldId id="591" r:id="rId24"/>
    <p:sldId id="592" r:id="rId25"/>
    <p:sldId id="567" r:id="rId26"/>
    <p:sldId id="657" r:id="rId27"/>
    <p:sldId id="610" r:id="rId28"/>
    <p:sldId id="570" r:id="rId29"/>
    <p:sldId id="531" r:id="rId30"/>
    <p:sldId id="533" r:id="rId31"/>
    <p:sldId id="558" r:id="rId32"/>
  </p:sldIdLst>
  <p:sldSz cx="12192000" cy="6858000"/>
  <p:notesSz cx="7315200" cy="9601200"/>
  <p:custDataLst>
    <p:tags r:id="rId35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17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35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53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70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5886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062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240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418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CC6600"/>
    <a:srgbClr val="996600"/>
    <a:srgbClr val="663300"/>
    <a:srgbClr val="2D2D8A"/>
    <a:srgbClr val="CC9900"/>
    <a:srgbClr val="3333FF"/>
    <a:srgbClr val="FF3300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7"/>
    <p:restoredTop sz="94648"/>
  </p:normalViewPr>
  <p:slideViewPr>
    <p:cSldViewPr snapToGrid="0">
      <p:cViewPr varScale="1">
        <p:scale>
          <a:sx n="96" d="100"/>
          <a:sy n="96" d="100"/>
        </p:scale>
        <p:origin x="200" y="6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laiman, K M A" userId="61bfeae8-ea51-45f4-81f4-79631245f48b" providerId="ADAL" clId="{B1C45C10-1038-6746-8580-27F9DD9F6346}"/>
    <pc:docChg chg="addSld delSld modSld">
      <pc:chgData name="Solaiman, K M A" userId="61bfeae8-ea51-45f4-81f4-79631245f48b" providerId="ADAL" clId="{B1C45C10-1038-6746-8580-27F9DD9F6346}" dt="2023-10-09T23:24:23.804" v="43"/>
      <pc:docMkLst>
        <pc:docMk/>
      </pc:docMkLst>
      <pc:sldChg chg="del">
        <pc:chgData name="Solaiman, K M A" userId="61bfeae8-ea51-45f4-81f4-79631245f48b" providerId="ADAL" clId="{B1C45C10-1038-6746-8580-27F9DD9F6346}" dt="2023-10-09T23:13:15.900" v="29" actId="2696"/>
        <pc:sldMkLst>
          <pc:docMk/>
          <pc:sldMk cId="0" sldId="514"/>
        </pc:sldMkLst>
      </pc:sldChg>
      <pc:sldChg chg="del">
        <pc:chgData name="Solaiman, K M A" userId="61bfeae8-ea51-45f4-81f4-79631245f48b" providerId="ADAL" clId="{B1C45C10-1038-6746-8580-27F9DD9F6346}" dt="2023-10-09T23:13:15.919" v="35" actId="2696"/>
        <pc:sldMkLst>
          <pc:docMk/>
          <pc:sldMk cId="0" sldId="517"/>
        </pc:sldMkLst>
      </pc:sldChg>
      <pc:sldChg chg="del">
        <pc:chgData name="Solaiman, K M A" userId="61bfeae8-ea51-45f4-81f4-79631245f48b" providerId="ADAL" clId="{B1C45C10-1038-6746-8580-27F9DD9F6346}" dt="2023-10-09T23:13:15.910" v="33" actId="2696"/>
        <pc:sldMkLst>
          <pc:docMk/>
          <pc:sldMk cId="0" sldId="518"/>
        </pc:sldMkLst>
      </pc:sldChg>
      <pc:sldChg chg="del">
        <pc:chgData name="Solaiman, K M A" userId="61bfeae8-ea51-45f4-81f4-79631245f48b" providerId="ADAL" clId="{B1C45C10-1038-6746-8580-27F9DD9F6346}" dt="2023-10-09T23:13:15.933" v="39" actId="2696"/>
        <pc:sldMkLst>
          <pc:docMk/>
          <pc:sldMk cId="0" sldId="521"/>
        </pc:sldMkLst>
      </pc:sldChg>
      <pc:sldChg chg="del">
        <pc:chgData name="Solaiman, K M A" userId="61bfeae8-ea51-45f4-81f4-79631245f48b" providerId="ADAL" clId="{B1C45C10-1038-6746-8580-27F9DD9F6346}" dt="2023-10-09T23:13:15.922" v="38" actId="2696"/>
        <pc:sldMkLst>
          <pc:docMk/>
          <pc:sldMk cId="0" sldId="522"/>
        </pc:sldMkLst>
      </pc:sldChg>
      <pc:sldChg chg="del">
        <pc:chgData name="Solaiman, K M A" userId="61bfeae8-ea51-45f4-81f4-79631245f48b" providerId="ADAL" clId="{B1C45C10-1038-6746-8580-27F9DD9F6346}" dt="2023-10-09T23:13:15.920" v="36" actId="2696"/>
        <pc:sldMkLst>
          <pc:docMk/>
          <pc:sldMk cId="0" sldId="523"/>
        </pc:sldMkLst>
      </pc:sldChg>
      <pc:sldChg chg="del">
        <pc:chgData name="Solaiman, K M A" userId="61bfeae8-ea51-45f4-81f4-79631245f48b" providerId="ADAL" clId="{B1C45C10-1038-6746-8580-27F9DD9F6346}" dt="2023-10-09T23:13:15.909" v="32" actId="2696"/>
        <pc:sldMkLst>
          <pc:docMk/>
          <pc:sldMk cId="0" sldId="524"/>
        </pc:sldMkLst>
      </pc:sldChg>
      <pc:sldChg chg="add del">
        <pc:chgData name="Solaiman, K M A" userId="61bfeae8-ea51-45f4-81f4-79631245f48b" providerId="ADAL" clId="{B1C45C10-1038-6746-8580-27F9DD9F6346}" dt="2023-10-09T23:24:23.804" v="43"/>
        <pc:sldMkLst>
          <pc:docMk/>
          <pc:sldMk cId="0" sldId="531"/>
        </pc:sldMkLst>
      </pc:sldChg>
      <pc:sldChg chg="add del">
        <pc:chgData name="Solaiman, K M A" userId="61bfeae8-ea51-45f4-81f4-79631245f48b" providerId="ADAL" clId="{B1C45C10-1038-6746-8580-27F9DD9F6346}" dt="2023-10-09T23:24:23.804" v="43"/>
        <pc:sldMkLst>
          <pc:docMk/>
          <pc:sldMk cId="0" sldId="533"/>
        </pc:sldMkLst>
      </pc:sldChg>
      <pc:sldChg chg="del">
        <pc:chgData name="Solaiman, K M A" userId="61bfeae8-ea51-45f4-81f4-79631245f48b" providerId="ADAL" clId="{B1C45C10-1038-6746-8580-27F9DD9F6346}" dt="2023-10-09T23:13:15.948" v="41" actId="2696"/>
        <pc:sldMkLst>
          <pc:docMk/>
          <pc:sldMk cId="0" sldId="553"/>
        </pc:sldMkLst>
      </pc:sldChg>
      <pc:sldChg chg="del">
        <pc:chgData name="Solaiman, K M A" userId="61bfeae8-ea51-45f4-81f4-79631245f48b" providerId="ADAL" clId="{B1C45C10-1038-6746-8580-27F9DD9F6346}" dt="2023-10-09T23:13:02.857" v="9" actId="2696"/>
        <pc:sldMkLst>
          <pc:docMk/>
          <pc:sldMk cId="0" sldId="555"/>
        </pc:sldMkLst>
      </pc:sldChg>
      <pc:sldChg chg="add del">
        <pc:chgData name="Solaiman, K M A" userId="61bfeae8-ea51-45f4-81f4-79631245f48b" providerId="ADAL" clId="{B1C45C10-1038-6746-8580-27F9DD9F6346}" dt="2023-10-09T23:24:23.804" v="43"/>
        <pc:sldMkLst>
          <pc:docMk/>
          <pc:sldMk cId="0" sldId="558"/>
        </pc:sldMkLst>
      </pc:sldChg>
      <pc:sldChg chg="del">
        <pc:chgData name="Solaiman, K M A" userId="61bfeae8-ea51-45f4-81f4-79631245f48b" providerId="ADAL" clId="{B1C45C10-1038-6746-8580-27F9DD9F6346}" dt="2023-10-09T23:13:15.908" v="31" actId="2696"/>
        <pc:sldMkLst>
          <pc:docMk/>
          <pc:sldMk cId="0" sldId="559"/>
        </pc:sldMkLst>
      </pc:sldChg>
      <pc:sldChg chg="del">
        <pc:chgData name="Solaiman, K M A" userId="61bfeae8-ea51-45f4-81f4-79631245f48b" providerId="ADAL" clId="{B1C45C10-1038-6746-8580-27F9DD9F6346}" dt="2023-10-09T23:13:11.105" v="20" actId="2696"/>
        <pc:sldMkLst>
          <pc:docMk/>
          <pc:sldMk cId="0" sldId="560"/>
        </pc:sldMkLst>
      </pc:sldChg>
      <pc:sldChg chg="add del">
        <pc:chgData name="Solaiman, K M A" userId="61bfeae8-ea51-45f4-81f4-79631245f48b" providerId="ADAL" clId="{B1C45C10-1038-6746-8580-27F9DD9F6346}" dt="2023-10-09T23:24:23.804" v="43"/>
        <pc:sldMkLst>
          <pc:docMk/>
          <pc:sldMk cId="0" sldId="570"/>
        </pc:sldMkLst>
      </pc:sldChg>
      <pc:sldChg chg="del">
        <pc:chgData name="Solaiman, K M A" userId="61bfeae8-ea51-45f4-81f4-79631245f48b" providerId="ADAL" clId="{B1C45C10-1038-6746-8580-27F9DD9F6346}" dt="2023-10-09T23:13:11.128" v="25" actId="2696"/>
        <pc:sldMkLst>
          <pc:docMk/>
          <pc:sldMk cId="1943947558" sldId="575"/>
        </pc:sldMkLst>
      </pc:sldChg>
      <pc:sldChg chg="del">
        <pc:chgData name="Solaiman, K M A" userId="61bfeae8-ea51-45f4-81f4-79631245f48b" providerId="ADAL" clId="{B1C45C10-1038-6746-8580-27F9DD9F6346}" dt="2023-10-09T23:13:15.944" v="40" actId="2696"/>
        <pc:sldMkLst>
          <pc:docMk/>
          <pc:sldMk cId="2253537940" sldId="577"/>
        </pc:sldMkLst>
      </pc:sldChg>
      <pc:sldChg chg="del">
        <pc:chgData name="Solaiman, K M A" userId="61bfeae8-ea51-45f4-81f4-79631245f48b" providerId="ADAL" clId="{B1C45C10-1038-6746-8580-27F9DD9F6346}" dt="2023-10-09T23:13:15.901" v="30" actId="2696"/>
        <pc:sldMkLst>
          <pc:docMk/>
          <pc:sldMk cId="4269654454" sldId="578"/>
        </pc:sldMkLst>
      </pc:sldChg>
      <pc:sldChg chg="del">
        <pc:chgData name="Solaiman, K M A" userId="61bfeae8-ea51-45f4-81f4-79631245f48b" providerId="ADAL" clId="{B1C45C10-1038-6746-8580-27F9DD9F6346}" dt="2023-10-09T23:13:15.912" v="34" actId="2696"/>
        <pc:sldMkLst>
          <pc:docMk/>
          <pc:sldMk cId="2671090838" sldId="584"/>
        </pc:sldMkLst>
      </pc:sldChg>
      <pc:sldChg chg="del">
        <pc:chgData name="Solaiman, K M A" userId="61bfeae8-ea51-45f4-81f4-79631245f48b" providerId="ADAL" clId="{B1C45C10-1038-6746-8580-27F9DD9F6346}" dt="2023-10-09T23:13:15.921" v="37" actId="2696"/>
        <pc:sldMkLst>
          <pc:docMk/>
          <pc:sldMk cId="1388687539" sldId="586"/>
        </pc:sldMkLst>
      </pc:sldChg>
      <pc:sldChg chg="del">
        <pc:chgData name="Solaiman, K M A" userId="61bfeae8-ea51-45f4-81f4-79631245f48b" providerId="ADAL" clId="{B1C45C10-1038-6746-8580-27F9DD9F6346}" dt="2023-10-09T23:15:21.657" v="42" actId="2696"/>
        <pc:sldMkLst>
          <pc:docMk/>
          <pc:sldMk cId="4082751761" sldId="588"/>
        </pc:sldMkLst>
      </pc:sldChg>
      <pc:sldChg chg="del">
        <pc:chgData name="Solaiman, K M A" userId="61bfeae8-ea51-45f4-81f4-79631245f48b" providerId="ADAL" clId="{B1C45C10-1038-6746-8580-27F9DD9F6346}" dt="2023-10-09T23:13:11.116" v="23" actId="2696"/>
        <pc:sldMkLst>
          <pc:docMk/>
          <pc:sldMk cId="1867714722" sldId="597"/>
        </pc:sldMkLst>
      </pc:sldChg>
      <pc:sldChg chg="del">
        <pc:chgData name="Solaiman, K M A" userId="61bfeae8-ea51-45f4-81f4-79631245f48b" providerId="ADAL" clId="{B1C45C10-1038-6746-8580-27F9DD9F6346}" dt="2023-10-09T23:13:11.118" v="24" actId="2696"/>
        <pc:sldMkLst>
          <pc:docMk/>
          <pc:sldMk cId="3415408446" sldId="600"/>
        </pc:sldMkLst>
      </pc:sldChg>
      <pc:sldChg chg="del">
        <pc:chgData name="Solaiman, K M A" userId="61bfeae8-ea51-45f4-81f4-79631245f48b" providerId="ADAL" clId="{B1C45C10-1038-6746-8580-27F9DD9F6346}" dt="2023-10-09T23:13:11.110" v="22" actId="2696"/>
        <pc:sldMkLst>
          <pc:docMk/>
          <pc:sldMk cId="1891464722" sldId="601"/>
        </pc:sldMkLst>
      </pc:sldChg>
      <pc:sldChg chg="del">
        <pc:chgData name="Solaiman, K M A" userId="61bfeae8-ea51-45f4-81f4-79631245f48b" providerId="ADAL" clId="{B1C45C10-1038-6746-8580-27F9DD9F6346}" dt="2023-10-09T23:13:11.141" v="28" actId="2696"/>
        <pc:sldMkLst>
          <pc:docMk/>
          <pc:sldMk cId="326477173" sldId="602"/>
        </pc:sldMkLst>
      </pc:sldChg>
      <pc:sldChg chg="del">
        <pc:chgData name="Solaiman, K M A" userId="61bfeae8-ea51-45f4-81f4-79631245f48b" providerId="ADAL" clId="{B1C45C10-1038-6746-8580-27F9DD9F6346}" dt="2023-10-09T23:13:11.130" v="27" actId="2696"/>
        <pc:sldMkLst>
          <pc:docMk/>
          <pc:sldMk cId="1946444477" sldId="603"/>
        </pc:sldMkLst>
      </pc:sldChg>
      <pc:sldChg chg="del">
        <pc:chgData name="Solaiman, K M A" userId="61bfeae8-ea51-45f4-81f4-79631245f48b" providerId="ADAL" clId="{B1C45C10-1038-6746-8580-27F9DD9F6346}" dt="2023-10-09T23:13:11.129" v="26" actId="2696"/>
        <pc:sldMkLst>
          <pc:docMk/>
          <pc:sldMk cId="3277270755" sldId="604"/>
        </pc:sldMkLst>
      </pc:sldChg>
      <pc:sldChg chg="del">
        <pc:chgData name="Solaiman, K M A" userId="61bfeae8-ea51-45f4-81f4-79631245f48b" providerId="ADAL" clId="{B1C45C10-1038-6746-8580-27F9DD9F6346}" dt="2023-10-09T23:13:11.108" v="21" actId="2696"/>
        <pc:sldMkLst>
          <pc:docMk/>
          <pc:sldMk cId="529110012" sldId="606"/>
        </pc:sldMkLst>
      </pc:sldChg>
      <pc:sldChg chg="del">
        <pc:chgData name="Solaiman, K M A" userId="61bfeae8-ea51-45f4-81f4-79631245f48b" providerId="ADAL" clId="{B1C45C10-1038-6746-8580-27F9DD9F6346}" dt="2023-10-09T23:13:02.812" v="2" actId="2696"/>
        <pc:sldMkLst>
          <pc:docMk/>
          <pc:sldMk cId="0" sldId="612"/>
        </pc:sldMkLst>
      </pc:sldChg>
      <pc:sldChg chg="del">
        <pc:chgData name="Solaiman, K M A" userId="61bfeae8-ea51-45f4-81f4-79631245f48b" providerId="ADAL" clId="{B1C45C10-1038-6746-8580-27F9DD9F6346}" dt="2023-10-09T23:13:02.875" v="13" actId="2696"/>
        <pc:sldMkLst>
          <pc:docMk/>
          <pc:sldMk cId="0" sldId="638"/>
        </pc:sldMkLst>
      </pc:sldChg>
      <pc:sldChg chg="del">
        <pc:chgData name="Solaiman, K M A" userId="61bfeae8-ea51-45f4-81f4-79631245f48b" providerId="ADAL" clId="{B1C45C10-1038-6746-8580-27F9DD9F6346}" dt="2023-10-09T23:13:02.852" v="8" actId="2696"/>
        <pc:sldMkLst>
          <pc:docMk/>
          <pc:sldMk cId="0" sldId="646"/>
        </pc:sldMkLst>
      </pc:sldChg>
      <pc:sldChg chg="del">
        <pc:chgData name="Solaiman, K M A" userId="61bfeae8-ea51-45f4-81f4-79631245f48b" providerId="ADAL" clId="{B1C45C10-1038-6746-8580-27F9DD9F6346}" dt="2023-10-09T23:13:02.859" v="11" actId="2696"/>
        <pc:sldMkLst>
          <pc:docMk/>
          <pc:sldMk cId="0" sldId="648"/>
        </pc:sldMkLst>
      </pc:sldChg>
      <pc:sldChg chg="del">
        <pc:chgData name="Solaiman, K M A" userId="61bfeae8-ea51-45f4-81f4-79631245f48b" providerId="ADAL" clId="{B1C45C10-1038-6746-8580-27F9DD9F6346}" dt="2023-10-09T23:13:02.830" v="3" actId="2696"/>
        <pc:sldMkLst>
          <pc:docMk/>
          <pc:sldMk cId="0" sldId="652"/>
        </pc:sldMkLst>
      </pc:sldChg>
      <pc:sldChg chg="del">
        <pc:chgData name="Solaiman, K M A" userId="61bfeae8-ea51-45f4-81f4-79631245f48b" providerId="ADAL" clId="{B1C45C10-1038-6746-8580-27F9DD9F6346}" dt="2023-10-09T23:13:02.857" v="10" actId="2696"/>
        <pc:sldMkLst>
          <pc:docMk/>
          <pc:sldMk cId="0" sldId="658"/>
        </pc:sldMkLst>
      </pc:sldChg>
      <pc:sldChg chg="del">
        <pc:chgData name="Solaiman, K M A" userId="61bfeae8-ea51-45f4-81f4-79631245f48b" providerId="ADAL" clId="{B1C45C10-1038-6746-8580-27F9DD9F6346}" dt="2023-10-09T23:13:02.843" v="7" actId="2696"/>
        <pc:sldMkLst>
          <pc:docMk/>
          <pc:sldMk cId="0" sldId="659"/>
        </pc:sldMkLst>
      </pc:sldChg>
      <pc:sldChg chg="del">
        <pc:chgData name="Solaiman, K M A" userId="61bfeae8-ea51-45f4-81f4-79631245f48b" providerId="ADAL" clId="{B1C45C10-1038-6746-8580-27F9DD9F6346}" dt="2023-10-09T23:13:02.811" v="1" actId="2696"/>
        <pc:sldMkLst>
          <pc:docMk/>
          <pc:sldMk cId="0" sldId="660"/>
        </pc:sldMkLst>
      </pc:sldChg>
      <pc:sldChg chg="del">
        <pc:chgData name="Solaiman, K M A" userId="61bfeae8-ea51-45f4-81f4-79631245f48b" providerId="ADAL" clId="{B1C45C10-1038-6746-8580-27F9DD9F6346}" dt="2023-10-09T23:13:02.886" v="14" actId="2696"/>
        <pc:sldMkLst>
          <pc:docMk/>
          <pc:sldMk cId="0" sldId="661"/>
        </pc:sldMkLst>
      </pc:sldChg>
      <pc:sldChg chg="del">
        <pc:chgData name="Solaiman, K M A" userId="61bfeae8-ea51-45f4-81f4-79631245f48b" providerId="ADAL" clId="{B1C45C10-1038-6746-8580-27F9DD9F6346}" dt="2023-10-09T23:13:02.907" v="18" actId="2696"/>
        <pc:sldMkLst>
          <pc:docMk/>
          <pc:sldMk cId="1601829411" sldId="663"/>
        </pc:sldMkLst>
      </pc:sldChg>
      <pc:sldChg chg="del">
        <pc:chgData name="Solaiman, K M A" userId="61bfeae8-ea51-45f4-81f4-79631245f48b" providerId="ADAL" clId="{B1C45C10-1038-6746-8580-27F9DD9F6346}" dt="2023-10-09T23:13:02.906" v="16" actId="2696"/>
        <pc:sldMkLst>
          <pc:docMk/>
          <pc:sldMk cId="3894466324" sldId="670"/>
        </pc:sldMkLst>
      </pc:sldChg>
      <pc:sldChg chg="del">
        <pc:chgData name="Solaiman, K M A" userId="61bfeae8-ea51-45f4-81f4-79631245f48b" providerId="ADAL" clId="{B1C45C10-1038-6746-8580-27F9DD9F6346}" dt="2023-10-09T23:13:02.840" v="4" actId="2696"/>
        <pc:sldMkLst>
          <pc:docMk/>
          <pc:sldMk cId="0" sldId="671"/>
        </pc:sldMkLst>
      </pc:sldChg>
      <pc:sldChg chg="del">
        <pc:chgData name="Solaiman, K M A" userId="61bfeae8-ea51-45f4-81f4-79631245f48b" providerId="ADAL" clId="{B1C45C10-1038-6746-8580-27F9DD9F6346}" dt="2023-10-09T23:13:02.841" v="5" actId="2696"/>
        <pc:sldMkLst>
          <pc:docMk/>
          <pc:sldMk cId="217573599" sldId="672"/>
        </pc:sldMkLst>
      </pc:sldChg>
      <pc:sldChg chg="del">
        <pc:chgData name="Solaiman, K M A" userId="61bfeae8-ea51-45f4-81f4-79631245f48b" providerId="ADAL" clId="{B1C45C10-1038-6746-8580-27F9DD9F6346}" dt="2023-10-09T23:13:02.841" v="6" actId="2696"/>
        <pc:sldMkLst>
          <pc:docMk/>
          <pc:sldMk cId="517958290" sldId="673"/>
        </pc:sldMkLst>
      </pc:sldChg>
      <pc:sldChg chg="del">
        <pc:chgData name="Solaiman, K M A" userId="61bfeae8-ea51-45f4-81f4-79631245f48b" providerId="ADAL" clId="{B1C45C10-1038-6746-8580-27F9DD9F6346}" dt="2023-10-09T23:13:02.874" v="12" actId="2696"/>
        <pc:sldMkLst>
          <pc:docMk/>
          <pc:sldMk cId="0" sldId="674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427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427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F20C6108-B344-48B3-B893-0983A3B538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1839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427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194" y="4561576"/>
            <a:ext cx="5852814" cy="4318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427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08DD6487-14A9-49B8-972D-88A1CCAF32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3250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17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35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532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70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Thanks!</a:t>
            </a:r>
            <a:endParaRPr lang="en-US" sz="1200" dirty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061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Goal test has structure, it ‘s more like a manual describing a</a:t>
            </a:r>
            <a:r>
              <a:rPr lang="en-US" baseline="0"/>
              <a:t> set of constraints that have to hold true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847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Demo: </a:t>
            </a:r>
          </a:p>
          <a:p>
            <a:endParaRPr lang="en-US"/>
          </a:p>
          <a:p>
            <a:r>
              <a:rPr lang="en-US"/>
              <a:t>CS188 </a:t>
            </a:r>
            <a:r>
              <a:rPr lang="en-US" err="1"/>
              <a:t>javascript</a:t>
            </a:r>
            <a:r>
              <a:rPr lang="en-US"/>
              <a:t> demos -&gt; source -&gt; exercises -&gt; </a:t>
            </a:r>
            <a:r>
              <a:rPr lang="en-US" err="1"/>
              <a:t>csps</a:t>
            </a:r>
            <a:r>
              <a:rPr lang="en-US"/>
              <a:t> -&gt; CSPs demos -&gt; CSPs </a:t>
            </a:r>
            <a:r>
              <a:rPr lang="en-US" err="1"/>
              <a:t>demos.html</a:t>
            </a:r>
            <a:endParaRPr lang="en-US"/>
          </a:p>
          <a:p>
            <a:endParaRPr lang="en-US"/>
          </a:p>
          <a:p>
            <a:r>
              <a:rPr lang="en-US"/>
              <a:t>Settings:</a:t>
            </a:r>
          </a:p>
          <a:p>
            <a:r>
              <a:rPr lang="en-US"/>
              <a:t>Graph =</a:t>
            </a:r>
            <a:r>
              <a:rPr lang="en-US" baseline="0"/>
              <a:t> Simple</a:t>
            </a:r>
          </a:p>
          <a:p>
            <a:r>
              <a:rPr lang="en-US" baseline="0"/>
              <a:t>Algorithm = Naïve Search</a:t>
            </a:r>
          </a:p>
          <a:p>
            <a:r>
              <a:rPr lang="en-US" baseline="0"/>
              <a:t>Ordering = None</a:t>
            </a:r>
          </a:p>
          <a:p>
            <a:r>
              <a:rPr lang="en-US" baseline="0"/>
              <a:t>Filtering = None</a:t>
            </a:r>
          </a:p>
          <a:p>
            <a:endParaRPr lang="en-US" baseline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010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Demo: </a:t>
            </a:r>
          </a:p>
          <a:p>
            <a:endParaRPr lang="en-US"/>
          </a:p>
          <a:p>
            <a:r>
              <a:rPr lang="en-US"/>
              <a:t>CS188 </a:t>
            </a:r>
            <a:r>
              <a:rPr lang="en-US" err="1"/>
              <a:t>javascript</a:t>
            </a:r>
            <a:r>
              <a:rPr lang="en-US"/>
              <a:t> demos -&gt; source -&gt; exercises -&gt; </a:t>
            </a:r>
            <a:r>
              <a:rPr lang="en-US" err="1"/>
              <a:t>csps</a:t>
            </a:r>
            <a:r>
              <a:rPr lang="en-US"/>
              <a:t> -&gt; CSPs demos -&gt; CSPs </a:t>
            </a:r>
            <a:r>
              <a:rPr lang="en-US" err="1"/>
              <a:t>demos.html</a:t>
            </a:r>
            <a:endParaRPr lang="en-US"/>
          </a:p>
          <a:p>
            <a:endParaRPr lang="en-US"/>
          </a:p>
          <a:p>
            <a:r>
              <a:rPr lang="en-US"/>
              <a:t>Settings:</a:t>
            </a:r>
          </a:p>
          <a:p>
            <a:r>
              <a:rPr lang="en-US"/>
              <a:t>Graph =</a:t>
            </a:r>
            <a:r>
              <a:rPr lang="en-US" baseline="0"/>
              <a:t> Simple</a:t>
            </a:r>
          </a:p>
          <a:p>
            <a:r>
              <a:rPr lang="en-US" baseline="0"/>
              <a:t>Algorithm = Backtracking</a:t>
            </a:r>
          </a:p>
          <a:p>
            <a:r>
              <a:rPr lang="en-US" baseline="0"/>
              <a:t>Ordering = None</a:t>
            </a:r>
          </a:p>
          <a:p>
            <a:r>
              <a:rPr lang="en-US" baseline="0"/>
              <a:t>Filtering = None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7294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Demo: </a:t>
            </a:r>
          </a:p>
          <a:p>
            <a:endParaRPr lang="en-US"/>
          </a:p>
          <a:p>
            <a:r>
              <a:rPr lang="en-US"/>
              <a:t>CS188 </a:t>
            </a:r>
            <a:r>
              <a:rPr lang="en-US" err="1"/>
              <a:t>javascript</a:t>
            </a:r>
            <a:r>
              <a:rPr lang="en-US"/>
              <a:t> demos -&gt; source -&gt; exercises -&gt; </a:t>
            </a:r>
            <a:r>
              <a:rPr lang="en-US" err="1"/>
              <a:t>csps</a:t>
            </a:r>
            <a:r>
              <a:rPr lang="en-US"/>
              <a:t> -&gt; CSPs demos -&gt; CSPs </a:t>
            </a:r>
            <a:r>
              <a:rPr lang="en-US" err="1"/>
              <a:t>demos.html</a:t>
            </a:r>
            <a:endParaRPr lang="en-US"/>
          </a:p>
          <a:p>
            <a:endParaRPr lang="en-US"/>
          </a:p>
          <a:p>
            <a:r>
              <a:rPr lang="en-US"/>
              <a:t>Settings:</a:t>
            </a:r>
          </a:p>
          <a:p>
            <a:r>
              <a:rPr lang="en-US"/>
              <a:t>Graph =</a:t>
            </a:r>
            <a:r>
              <a:rPr lang="en-US" baseline="0"/>
              <a:t> Simple</a:t>
            </a:r>
          </a:p>
          <a:p>
            <a:r>
              <a:rPr lang="en-US" baseline="0"/>
              <a:t>Algorithm = Backtracking</a:t>
            </a:r>
          </a:p>
          <a:p>
            <a:r>
              <a:rPr lang="en-US" baseline="0"/>
              <a:t>Ordering = None</a:t>
            </a:r>
          </a:p>
          <a:p>
            <a:r>
              <a:rPr lang="en-US" baseline="0"/>
              <a:t>Filtering = Forward Checking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3535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Auto-consistency (note</a:t>
            </a:r>
            <a:r>
              <a:rPr lang="en-US" baseline="0" dirty="0"/>
              <a:t> initially nothing gets deleted/pruned since there are consistent options for all constraints for initial variable domains)</a:t>
            </a:r>
          </a:p>
          <a:p>
            <a:endParaRPr lang="en-US" baseline="0" dirty="0"/>
          </a:p>
          <a:p>
            <a:r>
              <a:rPr lang="en-US" baseline="0" dirty="0"/>
              <a:t>Flashes whenever something needs to be re-checked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582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Demo: </a:t>
            </a:r>
          </a:p>
          <a:p>
            <a:endParaRPr lang="en-US" dirty="0"/>
          </a:p>
          <a:p>
            <a:r>
              <a:rPr lang="en-US" dirty="0"/>
              <a:t>CS188 </a:t>
            </a:r>
            <a:r>
              <a:rPr lang="en-US" dirty="0" err="1"/>
              <a:t>javascript</a:t>
            </a:r>
            <a:r>
              <a:rPr lang="en-US" dirty="0"/>
              <a:t> demos -&gt; source -&gt; exercises -&gt; </a:t>
            </a:r>
            <a:r>
              <a:rPr lang="en-US" dirty="0" err="1"/>
              <a:t>csps</a:t>
            </a:r>
            <a:r>
              <a:rPr lang="en-US" dirty="0"/>
              <a:t> -&gt; CSPs demos -&gt; CSPs </a:t>
            </a:r>
            <a:r>
              <a:rPr lang="en-US" dirty="0" err="1"/>
              <a:t>demos.html</a:t>
            </a:r>
            <a:endParaRPr lang="en-US" dirty="0"/>
          </a:p>
          <a:p>
            <a:endParaRPr lang="en-US" dirty="0"/>
          </a:p>
          <a:p>
            <a:r>
              <a:rPr lang="en-US" dirty="0"/>
              <a:t>Settings:</a:t>
            </a:r>
          </a:p>
          <a:p>
            <a:r>
              <a:rPr lang="en-US" dirty="0"/>
              <a:t>Graph =</a:t>
            </a:r>
            <a:r>
              <a:rPr lang="en-US" baseline="0" dirty="0"/>
              <a:t> Complex</a:t>
            </a:r>
          </a:p>
          <a:p>
            <a:r>
              <a:rPr lang="en-US" baseline="0" dirty="0"/>
              <a:t>Algorithm = Backtracking</a:t>
            </a:r>
          </a:p>
          <a:p>
            <a:r>
              <a:rPr lang="en-US" baseline="0" dirty="0"/>
              <a:t>Ordering = None</a:t>
            </a:r>
          </a:p>
          <a:p>
            <a:r>
              <a:rPr lang="en-US" baseline="0" dirty="0"/>
              <a:t>Filtering = Forward Checking  (first) / Arc Consistency (second)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7123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Demo: </a:t>
            </a:r>
          </a:p>
          <a:p>
            <a:endParaRPr lang="en-US" dirty="0"/>
          </a:p>
          <a:p>
            <a:r>
              <a:rPr lang="en-US" dirty="0"/>
              <a:t>CS188 </a:t>
            </a:r>
            <a:r>
              <a:rPr lang="en-US" dirty="0" err="1"/>
              <a:t>javascript</a:t>
            </a:r>
            <a:r>
              <a:rPr lang="en-US" dirty="0"/>
              <a:t> demos -&gt; source -&gt; exercises -&gt; </a:t>
            </a:r>
            <a:r>
              <a:rPr lang="en-US" dirty="0" err="1"/>
              <a:t>csps</a:t>
            </a:r>
            <a:r>
              <a:rPr lang="en-US" dirty="0"/>
              <a:t> -&gt; CSPs demos -&gt; CSPs </a:t>
            </a:r>
            <a:r>
              <a:rPr lang="en-US" dirty="0" err="1"/>
              <a:t>demos.html</a:t>
            </a:r>
            <a:endParaRPr lang="en-US" dirty="0"/>
          </a:p>
          <a:p>
            <a:endParaRPr lang="en-US" dirty="0"/>
          </a:p>
          <a:p>
            <a:r>
              <a:rPr lang="en-US" dirty="0"/>
              <a:t>Settings:</a:t>
            </a:r>
          </a:p>
          <a:p>
            <a:r>
              <a:rPr lang="en-US" dirty="0"/>
              <a:t>Graph =</a:t>
            </a:r>
            <a:r>
              <a:rPr lang="en-US" baseline="0" dirty="0"/>
              <a:t> Complex</a:t>
            </a:r>
          </a:p>
          <a:p>
            <a:r>
              <a:rPr lang="en-US" baseline="0" dirty="0"/>
              <a:t>Algorithm = Backtracking</a:t>
            </a:r>
          </a:p>
          <a:p>
            <a:r>
              <a:rPr lang="en-US" baseline="0" dirty="0"/>
              <a:t>Ordering = MRV </a:t>
            </a:r>
          </a:p>
          <a:p>
            <a:r>
              <a:rPr lang="en-US" baseline="0" dirty="0"/>
              <a:t>Filtering = Forward Checking</a:t>
            </a:r>
          </a:p>
          <a:p>
            <a:endParaRPr lang="en-US" baseline="0" dirty="0"/>
          </a:p>
          <a:p>
            <a:pPr marL="171450" indent="-171450">
              <a:buFont typeface="Wingdings" charset="0"/>
              <a:buChar char="à"/>
            </a:pPr>
            <a:r>
              <a:rPr lang="en-US" baseline="0" dirty="0">
                <a:sym typeface="Wingdings"/>
              </a:rPr>
              <a:t>Solves already without any need for backtracking</a:t>
            </a:r>
          </a:p>
          <a:p>
            <a:pPr marL="171450" indent="-171450">
              <a:buFont typeface="Wingdings" charset="0"/>
              <a:buChar char="à"/>
            </a:pPr>
            <a:endParaRPr lang="en-US" baseline="0" dirty="0"/>
          </a:p>
          <a:p>
            <a:r>
              <a:rPr lang="en-US" baseline="0" dirty="0"/>
              <a:t>Note: need a bigger problem to illustrate relevance of </a:t>
            </a:r>
            <a:r>
              <a:rPr lang="en-US" baseline="0" dirty="0" err="1"/>
              <a:t>backtracking+AC+MRV+MCV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06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80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B039D5-275B-4A42-9DA6-D22E6DB5F35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6886EB-61D6-4887-8014-0AD8743EA19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C484AB-0E1D-492A-AE0D-24B7131CB05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18B0A2-D928-43B3-898A-E5B176FEDEC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67" indent="0">
              <a:buNone/>
              <a:defRPr sz="1900"/>
            </a:lvl2pPr>
            <a:lvl3pPr marL="914332" indent="0">
              <a:buNone/>
              <a:defRPr sz="1600"/>
            </a:lvl3pPr>
            <a:lvl4pPr marL="1371498" indent="0">
              <a:buNone/>
              <a:defRPr sz="1500"/>
            </a:lvl4pPr>
            <a:lvl5pPr marL="1828664" indent="0">
              <a:buNone/>
              <a:defRPr sz="1500"/>
            </a:lvl5pPr>
            <a:lvl6pPr marL="2285830" indent="0">
              <a:buNone/>
              <a:defRPr sz="1500"/>
            </a:lvl6pPr>
            <a:lvl7pPr marL="2742994" indent="0">
              <a:buNone/>
              <a:defRPr sz="1500"/>
            </a:lvl7pPr>
            <a:lvl8pPr marL="3200160" indent="0">
              <a:buNone/>
              <a:defRPr sz="1500"/>
            </a:lvl8pPr>
            <a:lvl9pPr marL="3657327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1AF2F-4CEE-4004-B96A-AF75E50B2E8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254D69-0A2A-4D82-92F5-6566037E015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3F3699-33B4-4046-A8C0-1E5BF91EE49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265258-A7B0-4F44-AD94-A478DFDD650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50972F-AC02-4B9F-93B0-511030A361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5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4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67" indent="0">
              <a:buNone/>
              <a:defRPr sz="1200"/>
            </a:lvl2pPr>
            <a:lvl3pPr marL="914332" indent="0">
              <a:buNone/>
              <a:defRPr sz="11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35C1DF-81AF-4DF4-BCE2-0F605F1BC4C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67" indent="0">
              <a:buNone/>
              <a:defRPr sz="1200"/>
            </a:lvl2pPr>
            <a:lvl3pPr marL="914332" indent="0">
              <a:buNone/>
              <a:defRPr sz="11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57F8EA-D214-4032-BF2B-062C28AE1B2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2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6F9CEA6C-9676-4610-9E76-A9EBD51544B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3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4" tIns="45718" rIns="91434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67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9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66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74" indent="-34287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895" indent="-28573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14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080" indent="-228584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47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12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578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744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5910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9.wmf"/><Relationship Id="rId4" Type="http://schemas.openxmlformats.org/officeDocument/2006/relationships/image" Target="../media/image18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tags" Target="../tags/tag4.xml"/><Relationship Id="rId7" Type="http://schemas.openxmlformats.org/officeDocument/2006/relationships/image" Target="../media/image5.wmf"/><Relationship Id="rId12" Type="http://schemas.openxmlformats.org/officeDocument/2006/relationships/image" Target="../media/image10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9.png"/><Relationship Id="rId5" Type="http://schemas.openxmlformats.org/officeDocument/2006/relationships/tags" Target="../tags/tag6.xml"/><Relationship Id="rId10" Type="http://schemas.openxmlformats.org/officeDocument/2006/relationships/image" Target="../media/image8.png"/><Relationship Id="rId4" Type="http://schemas.openxmlformats.org/officeDocument/2006/relationships/tags" Target="../tags/tag5.xml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23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CMSC 471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sz="3600" dirty="0"/>
              <a:t>Constraint Satisfaction Problems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2" tIns="45718" rIns="9140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28693" y="1680828"/>
            <a:ext cx="5734497" cy="3800700"/>
          </a:xfrm>
          <a:prstGeom prst="rect">
            <a:avLst/>
          </a:prstGeom>
          <a:noFill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55809" y="1983007"/>
            <a:ext cx="2312391" cy="3474671"/>
          </a:xfrm>
          <a:prstGeom prst="rect">
            <a:avLst/>
          </a:prstGeom>
          <a:noFill/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0" y="5486400"/>
            <a:ext cx="12192000" cy="807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Instructor: KMA </a:t>
            </a:r>
            <a:r>
              <a:rPr lang="en-US" sz="2400" dirty="0" err="1">
                <a:latin typeface="Calibri"/>
                <a:cs typeface="Calibri"/>
              </a:rPr>
              <a:t>Solaiman</a:t>
            </a:r>
            <a:endParaRPr lang="en-US" sz="2400" dirty="0">
              <a:latin typeface="Calibri"/>
              <a:cs typeface="Calibri"/>
            </a:endParaRPr>
          </a:p>
          <a:p>
            <a:pPr algn="ctr">
              <a:spcBef>
                <a:spcPct val="50000"/>
              </a:spcBef>
            </a:pPr>
            <a:r>
              <a:rPr lang="en-US" sz="1600" dirty="0">
                <a:latin typeface="Calibri"/>
                <a:cs typeface="Calibri"/>
              </a:rPr>
              <a:t>These slides were created by Dan Klein and Pieter </a:t>
            </a:r>
            <a:r>
              <a:rPr lang="en-US" sz="1600" dirty="0" err="1">
                <a:latin typeface="Calibri"/>
                <a:cs typeface="Calibri"/>
              </a:rPr>
              <a:t>Abbeel</a:t>
            </a:r>
            <a:r>
              <a:rPr lang="en-US" sz="1600" dirty="0">
                <a:latin typeface="Calibri"/>
                <a:cs typeface="Calibri"/>
              </a:rPr>
              <a:t> at UC Berkeley. [</a:t>
            </a:r>
            <a:r>
              <a:rPr lang="en-US" sz="1600" dirty="0" err="1">
                <a:latin typeface="Calibri"/>
                <a:cs typeface="Calibri"/>
              </a:rPr>
              <a:t>ai.berkeley.edu</a:t>
            </a:r>
            <a:r>
              <a:rPr lang="en-US" sz="1600" dirty="0">
                <a:latin typeface="Calibri"/>
                <a:cs typeface="Calibri"/>
              </a:rPr>
              <a:t>] </a:t>
            </a:r>
          </a:p>
        </p:txBody>
      </p:sp>
    </p:spTree>
    <p:extLst>
      <p:ext uri="{BB962C8B-B14F-4D97-AF65-F5344CB8AC3E}">
        <p14:creationId xmlns:p14="http://schemas.microsoft.com/office/powerpoint/2010/main" val="9535697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Backtracking Search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8402" y="1752602"/>
            <a:ext cx="7315199" cy="42782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0770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Backtracking Search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98298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/>
              <a:t>Backtracking search is the basic uninformed algorithm for solving CSPs</a:t>
            </a:r>
          </a:p>
          <a:p>
            <a:pPr lvl="3">
              <a:lnSpc>
                <a:spcPct val="80000"/>
              </a:lnSpc>
            </a:pPr>
            <a:endParaRPr lang="en-US" sz="1200"/>
          </a:p>
          <a:p>
            <a:pPr eaLnBrk="1" hangingPunct="1">
              <a:lnSpc>
                <a:spcPct val="80000"/>
              </a:lnSpc>
            </a:pPr>
            <a:r>
              <a:rPr lang="en-US" sz="2400"/>
              <a:t>Idea 1: One variable at a time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/>
              <a:t>Variable assignments are commutative, so fix ordering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/>
              <a:t>I.e., [WA = red then NT = green] same as [NT = green then WA = red]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/>
              <a:t>Only need to consider assignments to a single variable at each step</a:t>
            </a:r>
          </a:p>
          <a:p>
            <a:pPr lvl="3">
              <a:lnSpc>
                <a:spcPct val="80000"/>
              </a:lnSpc>
            </a:pPr>
            <a:endParaRPr lang="en-US" sz="1200"/>
          </a:p>
          <a:p>
            <a:pPr eaLnBrk="1" hangingPunct="1">
              <a:lnSpc>
                <a:spcPct val="80000"/>
              </a:lnSpc>
            </a:pPr>
            <a:r>
              <a:rPr lang="en-US" sz="2400"/>
              <a:t>Idea 2: Check constraints as you go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/>
              <a:t>I.e. consider only values which do not conflict previous assignments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/>
              <a:t>Might have to do some computation to check the constraints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/>
              <a:t>“Incremental goal test”</a:t>
            </a:r>
          </a:p>
          <a:p>
            <a:pPr lvl="3">
              <a:lnSpc>
                <a:spcPct val="80000"/>
              </a:lnSpc>
            </a:pPr>
            <a:endParaRPr lang="en-US" sz="1200"/>
          </a:p>
          <a:p>
            <a:pPr eaLnBrk="1" hangingPunct="1">
              <a:lnSpc>
                <a:spcPct val="80000"/>
              </a:lnSpc>
            </a:pPr>
            <a:r>
              <a:rPr lang="en-US" sz="2400"/>
              <a:t>Depth-first search with these two improvements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en-US" sz="2400"/>
              <a:t>	is called </a:t>
            </a:r>
            <a:r>
              <a:rPr lang="en-US" sz="2400" i="1"/>
              <a:t>backtracking search </a:t>
            </a:r>
            <a:r>
              <a:rPr lang="en-US" sz="2400"/>
              <a:t>(not the best name)</a:t>
            </a:r>
            <a:endParaRPr lang="en-US" sz="2400" i="1"/>
          </a:p>
          <a:p>
            <a:pPr lvl="2">
              <a:lnSpc>
                <a:spcPct val="80000"/>
              </a:lnSpc>
            </a:pPr>
            <a:endParaRPr lang="en-US" sz="1600"/>
          </a:p>
          <a:p>
            <a:pPr eaLnBrk="1" hangingPunct="1">
              <a:lnSpc>
                <a:spcPct val="80000"/>
              </a:lnSpc>
            </a:pPr>
            <a:r>
              <a:rPr lang="en-US" sz="2400"/>
              <a:t>Can solve n-queens for n </a:t>
            </a:r>
            <a:r>
              <a:rPr lang="en-US" sz="2400">
                <a:sym typeface="Symbol" pitchFamily="18" charset="2"/>
              </a:rPr>
              <a:t></a:t>
            </a:r>
            <a:r>
              <a:rPr lang="en-US" sz="2400"/>
              <a:t> 25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67602" y="3962400"/>
            <a:ext cx="4571999" cy="26739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Backtracking Example</a:t>
            </a: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30981" y="1447800"/>
            <a:ext cx="1165225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05" name="Picture 5"/>
          <p:cNvPicPr>
            <a:picLocks noChangeAspect="1" noChangeArrowheads="1"/>
          </p:cNvPicPr>
          <p:nvPr/>
        </p:nvPicPr>
        <p:blipFill>
          <a:blip r:embed="rId3" cstate="print"/>
          <a:srcRect l="983" t="1931"/>
          <a:stretch>
            <a:fillRect/>
          </a:stretch>
        </p:blipFill>
        <p:spPr bwMode="auto">
          <a:xfrm>
            <a:off x="4535581" y="1474413"/>
            <a:ext cx="3846420" cy="2048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06" name="Picture 6"/>
          <p:cNvPicPr>
            <a:picLocks noChangeAspect="1" noChangeArrowheads="1"/>
          </p:cNvPicPr>
          <p:nvPr/>
        </p:nvPicPr>
        <p:blipFill>
          <a:blip r:embed="rId4" cstate="print"/>
          <a:srcRect l="645" t="615"/>
          <a:stretch>
            <a:fillRect/>
          </a:stretch>
        </p:blipFill>
        <p:spPr bwMode="auto">
          <a:xfrm>
            <a:off x="3692899" y="1474413"/>
            <a:ext cx="4534647" cy="3365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07" name="Picture 7"/>
          <p:cNvPicPr>
            <a:picLocks noChangeAspect="1" noChangeArrowheads="1"/>
          </p:cNvPicPr>
          <p:nvPr/>
        </p:nvPicPr>
        <p:blipFill>
          <a:blip r:embed="rId5" cstate="print"/>
          <a:srcRect l="578" t="520"/>
          <a:stretch>
            <a:fillRect/>
          </a:stretch>
        </p:blipFill>
        <p:spPr bwMode="auto">
          <a:xfrm>
            <a:off x="2823322" y="1483377"/>
            <a:ext cx="5401049" cy="4684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67602" y="3962400"/>
            <a:ext cx="4571999" cy="26739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Video of Demo Coloring – Backtracking</a:t>
            </a:r>
          </a:p>
        </p:txBody>
      </p:sp>
      <p:pic>
        <p:nvPicPr>
          <p:cNvPr id="4" name="Coloring--backtrack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9761" y="1143000"/>
            <a:ext cx="8412479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736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Backtracking Search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2209800" y="5334001"/>
            <a:ext cx="8229600" cy="639763"/>
          </a:xfrm>
        </p:spPr>
        <p:txBody>
          <a:bodyPr/>
          <a:lstStyle/>
          <a:p>
            <a:pPr eaLnBrk="1" hangingPunct="1"/>
            <a:r>
              <a:rPr lang="en-US" sz="2400"/>
              <a:t>Backtracking = DFS + variable-ordering + fail-on-violation</a:t>
            </a:r>
          </a:p>
          <a:p>
            <a:pPr eaLnBrk="1" hangingPunct="1"/>
            <a:r>
              <a:rPr lang="en-US" sz="2400"/>
              <a:t>What are the choice points?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1295401"/>
            <a:ext cx="7848600" cy="383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Box 5"/>
          <p:cNvSpPr txBox="1">
            <a:spLocks noChangeArrowheads="1"/>
          </p:cNvSpPr>
          <p:nvPr/>
        </p:nvSpPr>
        <p:spPr bwMode="auto">
          <a:xfrm>
            <a:off x="8534400" y="6400801"/>
            <a:ext cx="3581400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algn="r"/>
            <a:r>
              <a:rPr lang="en-US" sz="2000">
                <a:solidFill>
                  <a:srgbClr val="C00000"/>
                </a:solidFill>
                <a:latin typeface="Calibri" pitchFamily="34" charset="0"/>
              </a:rPr>
              <a:t>[Demo: coloring -- backtracking]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Improving Backtracking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646237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/>
              <a:t>General-purpose ideas give huge gains in speed</a:t>
            </a:r>
          </a:p>
          <a:p>
            <a:pPr lvl="1" eaLnBrk="1" hangingPunct="1"/>
            <a:endParaRPr lang="en-US" sz="2400"/>
          </a:p>
          <a:p>
            <a:pPr eaLnBrk="1" hangingPunct="1"/>
            <a:r>
              <a:rPr lang="en-US" sz="2800"/>
              <a:t>Ordering:</a:t>
            </a:r>
          </a:p>
          <a:p>
            <a:pPr lvl="1" eaLnBrk="1" hangingPunct="1"/>
            <a:r>
              <a:rPr lang="en-US" sz="2400"/>
              <a:t>Which variable should be assigned next?</a:t>
            </a:r>
          </a:p>
          <a:p>
            <a:pPr lvl="1" eaLnBrk="1" hangingPunct="1"/>
            <a:r>
              <a:rPr lang="en-US" sz="2400"/>
              <a:t>In what order should its values be tried?</a:t>
            </a:r>
          </a:p>
          <a:p>
            <a:pPr lvl="1" eaLnBrk="1" hangingPunct="1"/>
            <a:endParaRPr lang="en-US" sz="2400"/>
          </a:p>
          <a:p>
            <a:pPr eaLnBrk="1" hangingPunct="1"/>
            <a:r>
              <a:rPr lang="en-US" sz="2800"/>
              <a:t>Filtering: Can we detect inevitable failure early?</a:t>
            </a:r>
          </a:p>
          <a:p>
            <a:pPr lvl="1" eaLnBrk="1" hangingPunct="1"/>
            <a:endParaRPr lang="en-US" sz="2400"/>
          </a:p>
          <a:p>
            <a:pPr eaLnBrk="1" hangingPunct="1"/>
            <a:r>
              <a:rPr lang="en-US" sz="2800"/>
              <a:t>Structure: Can we exploit the problem structure?</a:t>
            </a:r>
          </a:p>
          <a:p>
            <a:pPr lvl="1" eaLnBrk="1" hangingPunct="1"/>
            <a:endParaRPr lang="en-US" sz="240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27162" y="1830010"/>
            <a:ext cx="4110079" cy="2960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Filtering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8402" y="1600646"/>
            <a:ext cx="7237410" cy="4056758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19B934-5EA1-107F-5610-5F970FCD8754}"/>
              </a:ext>
            </a:extLst>
          </p:cNvPr>
          <p:cNvSpPr txBox="1"/>
          <p:nvPr/>
        </p:nvSpPr>
        <p:spPr>
          <a:xfrm>
            <a:off x="1745037" y="5793526"/>
            <a:ext cx="909513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Keeping track of domains for unassigned variables and cross off bad options</a:t>
            </a:r>
            <a:endParaRPr lang="en-US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219201"/>
            <a:ext cx="11379200" cy="4729164"/>
          </a:xfrm>
        </p:spPr>
        <p:txBody>
          <a:bodyPr/>
          <a:lstStyle/>
          <a:p>
            <a:pPr eaLnBrk="1" hangingPunct="1"/>
            <a:r>
              <a:rPr lang="en-US" sz="2400"/>
              <a:t>Filtering: Keep track of domains for unassigned variables and cross off bad options</a:t>
            </a:r>
          </a:p>
          <a:p>
            <a:pPr eaLnBrk="1" hangingPunct="1"/>
            <a:r>
              <a:rPr lang="en-US" sz="2400"/>
              <a:t>Forward checking: Cross off values that violate a constraint when added to the existing assignment</a:t>
            </a:r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3" cstate="print"/>
          <a:srcRect r="9502" b="67024"/>
          <a:stretch>
            <a:fillRect/>
          </a:stretch>
        </p:blipFill>
        <p:spPr bwMode="auto">
          <a:xfrm>
            <a:off x="1828800" y="2438400"/>
            <a:ext cx="7543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11438792" y="0"/>
            <a:ext cx="753208" cy="16617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Filtering: Forward Checking</a:t>
            </a: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 cstate="print"/>
          <a:srcRect t="35036" r="14557"/>
          <a:stretch>
            <a:fillRect/>
          </a:stretch>
        </p:blipFill>
        <p:spPr bwMode="auto">
          <a:xfrm>
            <a:off x="2514601" y="3657601"/>
            <a:ext cx="7122459" cy="2401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9" name="Text Box 23"/>
          <p:cNvSpPr txBox="1">
            <a:spLocks noChangeArrowheads="1"/>
          </p:cNvSpPr>
          <p:nvPr/>
        </p:nvSpPr>
        <p:spPr bwMode="auto">
          <a:xfrm>
            <a:off x="2729755" y="2756649"/>
            <a:ext cx="5921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>
                <a:latin typeface="Calibri" pitchFamily="34" charset="0"/>
              </a:rPr>
              <a:t>WA</a:t>
            </a:r>
          </a:p>
        </p:txBody>
      </p:sp>
      <p:sp>
        <p:nvSpPr>
          <p:cNvPr id="26640" name="Text Box 24"/>
          <p:cNvSpPr txBox="1">
            <a:spLocks noChangeArrowheads="1"/>
          </p:cNvSpPr>
          <p:nvPr/>
        </p:nvSpPr>
        <p:spPr bwMode="auto">
          <a:xfrm>
            <a:off x="3177990" y="2891120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>
                <a:latin typeface="Calibri" pitchFamily="34" charset="0"/>
              </a:rPr>
              <a:t>SA</a:t>
            </a:r>
          </a:p>
        </p:txBody>
      </p:sp>
      <p:sp>
        <p:nvSpPr>
          <p:cNvPr id="26641" name="Text Box 25"/>
          <p:cNvSpPr txBox="1">
            <a:spLocks noChangeArrowheads="1"/>
          </p:cNvSpPr>
          <p:nvPr/>
        </p:nvSpPr>
        <p:spPr bwMode="auto">
          <a:xfrm>
            <a:off x="3119721" y="2643469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>
                <a:latin typeface="Calibri" pitchFamily="34" charset="0"/>
              </a:rPr>
              <a:t>NT</a:t>
            </a:r>
          </a:p>
        </p:txBody>
      </p:sp>
      <p:sp>
        <p:nvSpPr>
          <p:cNvPr id="26642" name="Text Box 26"/>
          <p:cNvSpPr txBox="1">
            <a:spLocks noChangeArrowheads="1"/>
          </p:cNvSpPr>
          <p:nvPr/>
        </p:nvSpPr>
        <p:spPr bwMode="auto">
          <a:xfrm>
            <a:off x="3491755" y="2680449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>
                <a:latin typeface="Calibri" pitchFamily="34" charset="0"/>
              </a:rPr>
              <a:t>Q</a:t>
            </a:r>
          </a:p>
        </p:txBody>
      </p:sp>
      <p:sp>
        <p:nvSpPr>
          <p:cNvPr id="26643" name="Text Box 27"/>
          <p:cNvSpPr txBox="1">
            <a:spLocks noChangeArrowheads="1"/>
          </p:cNvSpPr>
          <p:nvPr/>
        </p:nvSpPr>
        <p:spPr bwMode="auto">
          <a:xfrm>
            <a:off x="3496235" y="2985252"/>
            <a:ext cx="622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latin typeface="Calibri" pitchFamily="34" charset="0"/>
              </a:rPr>
              <a:t>NSW</a:t>
            </a:r>
          </a:p>
        </p:txBody>
      </p:sp>
      <p:sp>
        <p:nvSpPr>
          <p:cNvPr id="26644" name="Text Box 28"/>
          <p:cNvSpPr txBox="1">
            <a:spLocks noChangeArrowheads="1"/>
          </p:cNvSpPr>
          <p:nvPr/>
        </p:nvSpPr>
        <p:spPr bwMode="auto">
          <a:xfrm>
            <a:off x="3523131" y="3177989"/>
            <a:ext cx="622300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>
                <a:latin typeface="Calibri" pitchFamily="34" charset="0"/>
              </a:rPr>
              <a:t>V</a:t>
            </a:r>
          </a:p>
        </p:txBody>
      </p:sp>
      <p:sp>
        <p:nvSpPr>
          <p:cNvPr id="925725" name="Rectangle 29"/>
          <p:cNvSpPr>
            <a:spLocks noChangeArrowheads="1"/>
          </p:cNvSpPr>
          <p:nvPr/>
        </p:nvSpPr>
        <p:spPr bwMode="auto">
          <a:xfrm>
            <a:off x="2286000" y="4648200"/>
            <a:ext cx="8382000" cy="1447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26" name="Rectangle 30"/>
          <p:cNvSpPr>
            <a:spLocks noChangeArrowheads="1"/>
          </p:cNvSpPr>
          <p:nvPr/>
        </p:nvSpPr>
        <p:spPr bwMode="auto">
          <a:xfrm>
            <a:off x="2286000" y="5105400"/>
            <a:ext cx="8382000" cy="1066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27" name="Rectangle 31"/>
          <p:cNvSpPr>
            <a:spLocks noChangeArrowheads="1"/>
          </p:cNvSpPr>
          <p:nvPr/>
        </p:nvSpPr>
        <p:spPr bwMode="auto">
          <a:xfrm>
            <a:off x="2286000" y="5629835"/>
            <a:ext cx="83820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28" name="Rectangle 32"/>
          <p:cNvSpPr>
            <a:spLocks noChangeArrowheads="1"/>
          </p:cNvSpPr>
          <p:nvPr/>
        </p:nvSpPr>
        <p:spPr bwMode="auto">
          <a:xfrm>
            <a:off x="3962400" y="2286000"/>
            <a:ext cx="54864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29" name="Rectangle 33"/>
          <p:cNvSpPr>
            <a:spLocks noChangeArrowheads="1"/>
          </p:cNvSpPr>
          <p:nvPr/>
        </p:nvSpPr>
        <p:spPr bwMode="auto">
          <a:xfrm>
            <a:off x="5715000" y="2286000"/>
            <a:ext cx="38862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30" name="Rectangle 34"/>
          <p:cNvSpPr>
            <a:spLocks noChangeArrowheads="1"/>
          </p:cNvSpPr>
          <p:nvPr/>
        </p:nvSpPr>
        <p:spPr bwMode="auto">
          <a:xfrm>
            <a:off x="7485531" y="2286000"/>
            <a:ext cx="22860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6637" name="TextBox 19"/>
          <p:cNvSpPr txBox="1">
            <a:spLocks noChangeArrowheads="1"/>
          </p:cNvSpPr>
          <p:nvPr/>
        </p:nvSpPr>
        <p:spPr bwMode="auto">
          <a:xfrm>
            <a:off x="8610600" y="6477001"/>
            <a:ext cx="3615117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>
                <a:solidFill>
                  <a:srgbClr val="C00000"/>
                </a:solidFill>
                <a:latin typeface="Calibri" pitchFamily="34" charset="0"/>
              </a:rPr>
              <a:t>[Demo: coloring -- forward checking]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5725" grpId="0" animBg="1"/>
      <p:bldP spid="925726" grpId="0" animBg="1"/>
      <p:bldP spid="925727" grpId="0" animBg="1"/>
      <p:bldP spid="925728" grpId="0" animBg="1"/>
      <p:bldP spid="925729" grpId="0" animBg="1"/>
      <p:bldP spid="92573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8021"/>
            <a:ext cx="12192000" cy="1143000"/>
          </a:xfrm>
        </p:spPr>
        <p:txBody>
          <a:bodyPr/>
          <a:lstStyle/>
          <a:p>
            <a:r>
              <a:rPr lang="en-US" sz="3600"/>
              <a:t>Video of Demo Coloring – Backtracking with Forward Checking</a:t>
            </a:r>
          </a:p>
        </p:txBody>
      </p:sp>
      <p:pic>
        <p:nvPicPr>
          <p:cNvPr id="3" name="Coloring--backtracking with forward check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6588" y="1139826"/>
            <a:ext cx="8378824" cy="523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15237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Filtering: Constraint Propagation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71601"/>
            <a:ext cx="11379200" cy="472916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Forward checking propagates information from assigned to unassigned variables, but doesn't provide early detection for all failures: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NT and SA cannot both be blue!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Why didn’t we detect this yet?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i="1" dirty="0"/>
              <a:t>Constraint propagation: </a:t>
            </a:r>
            <a:r>
              <a:rPr lang="en-US" sz="2400" dirty="0"/>
              <a:t>reason from constraint to constraint</a:t>
            </a: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2" cstate="print"/>
          <a:srcRect l="60" t="42619" r="14586"/>
          <a:stretch>
            <a:fillRect/>
          </a:stretch>
        </p:blipFill>
        <p:spPr bwMode="auto">
          <a:xfrm>
            <a:off x="4038600" y="2438401"/>
            <a:ext cx="6373907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4"/>
          <p:cNvPicPr>
            <a:picLocks noChangeAspect="1" noChangeArrowheads="1"/>
          </p:cNvPicPr>
          <p:nvPr/>
        </p:nvPicPr>
        <p:blipFill>
          <a:blip r:embed="rId2" cstate="print"/>
          <a:srcRect l="53061" t="470" r="31633" b="65372"/>
          <a:stretch>
            <a:fillRect/>
          </a:stretch>
        </p:blipFill>
        <p:spPr bwMode="auto">
          <a:xfrm>
            <a:off x="1219200" y="2667000"/>
            <a:ext cx="1752600" cy="1498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Text Box 23"/>
          <p:cNvSpPr txBox="1">
            <a:spLocks noChangeArrowheads="1"/>
          </p:cNvSpPr>
          <p:nvPr/>
        </p:nvSpPr>
        <p:spPr bwMode="auto">
          <a:xfrm>
            <a:off x="1312861" y="3146752"/>
            <a:ext cx="5921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WA</a:t>
            </a:r>
          </a:p>
        </p:txBody>
      </p:sp>
      <p:sp>
        <p:nvSpPr>
          <p:cNvPr id="43" name="Text Box 24"/>
          <p:cNvSpPr txBox="1">
            <a:spLocks noChangeArrowheads="1"/>
          </p:cNvSpPr>
          <p:nvPr/>
        </p:nvSpPr>
        <p:spPr bwMode="auto">
          <a:xfrm>
            <a:off x="1905001" y="3257549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SA</a:t>
            </a:r>
          </a:p>
        </p:txBody>
      </p:sp>
      <p:sp>
        <p:nvSpPr>
          <p:cNvPr id="44" name="Text Box 25"/>
          <p:cNvSpPr txBox="1">
            <a:spLocks noChangeArrowheads="1"/>
          </p:cNvSpPr>
          <p:nvPr/>
        </p:nvSpPr>
        <p:spPr bwMode="auto">
          <a:xfrm>
            <a:off x="1828800" y="2918152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NT</a:t>
            </a:r>
          </a:p>
        </p:txBody>
      </p:sp>
      <p:sp>
        <p:nvSpPr>
          <p:cNvPr id="45" name="Text Box 26"/>
          <p:cNvSpPr txBox="1">
            <a:spLocks noChangeArrowheads="1"/>
          </p:cNvSpPr>
          <p:nvPr/>
        </p:nvSpPr>
        <p:spPr bwMode="auto">
          <a:xfrm>
            <a:off x="2286001" y="2994352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Q</a:t>
            </a:r>
          </a:p>
        </p:txBody>
      </p:sp>
      <p:sp>
        <p:nvSpPr>
          <p:cNvPr id="46" name="Text Box 27"/>
          <p:cNvSpPr txBox="1">
            <a:spLocks noChangeArrowheads="1"/>
          </p:cNvSpPr>
          <p:nvPr/>
        </p:nvSpPr>
        <p:spPr bwMode="auto">
          <a:xfrm>
            <a:off x="2362201" y="3402106"/>
            <a:ext cx="622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Calibri" pitchFamily="34" charset="0"/>
              </a:rPr>
              <a:t>NSW</a:t>
            </a:r>
          </a:p>
        </p:txBody>
      </p:sp>
      <p:sp>
        <p:nvSpPr>
          <p:cNvPr id="47" name="Text Box 28"/>
          <p:cNvSpPr txBox="1">
            <a:spLocks noChangeArrowheads="1"/>
          </p:cNvSpPr>
          <p:nvPr/>
        </p:nvSpPr>
        <p:spPr bwMode="auto">
          <a:xfrm>
            <a:off x="2367431" y="3639812"/>
            <a:ext cx="622300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V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 descr=" 614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/>
              <a:t>Constraint Satisfaction Problems</a:t>
            </a:r>
          </a:p>
        </p:txBody>
      </p:sp>
      <p:sp>
        <p:nvSpPr>
          <p:cNvPr id="6147" name="Rectangle 3" descr=" 6147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6096000" cy="5029200"/>
          </a:xfrm>
        </p:spPr>
        <p:txBody>
          <a:bodyPr/>
          <a:lstStyle/>
          <a:p>
            <a:pPr>
              <a:lnSpc>
                <a:spcPct val="80000"/>
              </a:lnSpc>
              <a:buClr>
                <a:srgbClr val="333399"/>
              </a:buClr>
              <a:defRPr/>
            </a:pPr>
            <a:r>
              <a:rPr kumimoji="0" lang="en-US" sz="2000" strike="noStrike" kern="0" cap="none" spc="0" normalizeH="0" noProof="0">
                <a:ln>
                  <a:noFill/>
                </a:ln>
                <a:solidFill>
                  <a:schemeClr val="accent2">
                    <a:lumMod val="10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Standard search problems:</a:t>
            </a:r>
          </a:p>
          <a:p>
            <a:pPr lvl="1">
              <a:lnSpc>
                <a:spcPct val="80000"/>
              </a:lnSpc>
              <a:buClr>
                <a:srgbClr val="000000"/>
              </a:buClr>
              <a:defRPr/>
            </a:pPr>
            <a:r>
              <a:rPr kumimoji="0" lang="en-US" sz="19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</a:rPr>
              <a:t>State is a “black box”: arbitrary data structure</a:t>
            </a:r>
          </a:p>
          <a:p>
            <a:pPr lvl="1">
              <a:lnSpc>
                <a:spcPct val="80000"/>
              </a:lnSpc>
              <a:buClr>
                <a:srgbClr val="000000"/>
              </a:buClr>
              <a:defRPr/>
            </a:pPr>
            <a:r>
              <a:rPr kumimoji="0" lang="en-US" sz="19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</a:rPr>
              <a:t>Goal test can be any function over states</a:t>
            </a:r>
          </a:p>
          <a:p>
            <a:pPr lvl="1">
              <a:lnSpc>
                <a:spcPct val="80000"/>
              </a:lnSpc>
              <a:buClr>
                <a:srgbClr val="000000"/>
              </a:buClr>
              <a:defRPr/>
            </a:pPr>
            <a:r>
              <a:rPr kumimoji="0" lang="en-US" sz="19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</a:rPr>
              <a:t>Successor function can also be anything</a:t>
            </a:r>
          </a:p>
          <a:p>
            <a:pPr lvl="1" eaLnBrk="1" hangingPunct="1">
              <a:lnSpc>
                <a:spcPct val="80000"/>
              </a:lnSpc>
            </a:pPr>
            <a:endParaRPr lang="en-US" sz="1900"/>
          </a:p>
          <a:p>
            <a:pPr>
              <a:lnSpc>
                <a:spcPct val="80000"/>
              </a:lnSpc>
              <a:buClr>
                <a:srgbClr val="333399"/>
              </a:buClr>
              <a:defRPr/>
            </a:pPr>
            <a:r>
              <a:rPr kumimoji="0" lang="en-US" sz="2000" strike="noStrike" kern="0" cap="none" spc="0" normalizeH="0" noProof="0">
                <a:ln>
                  <a:noFill/>
                </a:ln>
                <a:solidFill>
                  <a:schemeClr val="accent2">
                    <a:lumMod val="10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Constraint satisfaction problems (CSPs):</a:t>
            </a:r>
          </a:p>
          <a:p>
            <a:pPr lvl="1">
              <a:lnSpc>
                <a:spcPct val="80000"/>
              </a:lnSpc>
              <a:buClr>
                <a:srgbClr val="000000"/>
              </a:buClr>
              <a:defRPr/>
            </a:pPr>
            <a:r>
              <a:rPr kumimoji="0" lang="en-US" sz="19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</a:rPr>
              <a:t>A special subset of search problems</a:t>
            </a:r>
          </a:p>
          <a:p>
            <a:pPr lvl="1">
              <a:lnSpc>
                <a:spcPct val="80000"/>
              </a:lnSpc>
              <a:buClr>
                <a:srgbClr val="000000"/>
              </a:buClr>
              <a:defRPr/>
            </a:pPr>
            <a:r>
              <a:rPr kumimoji="0" lang="en-US" sz="19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</a:rPr>
              <a:t>State is defined by </a:t>
            </a:r>
            <a:r>
              <a:rPr kumimoji="0" lang="en-US" sz="1900" strike="noStrike" kern="0" cap="none" spc="0" normalizeH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</a:rPr>
              <a:t>variables </a:t>
            </a:r>
            <a:r>
              <a:rPr kumimoji="0" lang="en-US" sz="2000" b="1" i="1" strike="noStrike" kern="0" cap="none" spc="0" normalizeH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X</a:t>
            </a:r>
            <a:r>
              <a:rPr kumimoji="0" lang="en-US" sz="2000" b="1" i="1" strike="noStrike" kern="0" cap="none" spc="0" normalizeH="0" baseline="-2500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i</a:t>
            </a:r>
            <a:r>
              <a:rPr kumimoji="0" lang="en-US" sz="19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</a:rPr>
              <a:t>  with values from a </a:t>
            </a:r>
            <a:r>
              <a:rPr kumimoji="0" lang="en-US" sz="1900" strike="noStrike" kern="0" cap="none" spc="0" normalizeH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</a:rPr>
              <a:t>domain </a:t>
            </a:r>
            <a:r>
              <a:rPr kumimoji="0" lang="en-US" sz="2000" b="1" i="1" strike="noStrike" kern="0" cap="none" spc="0" normalizeH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</a:rPr>
              <a:t>D </a:t>
            </a:r>
            <a:r>
              <a:rPr kumimoji="0" lang="en-US" sz="19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</a:rPr>
              <a:t>(sometimes </a:t>
            </a:r>
            <a:r>
              <a:rPr kumimoji="0" lang="en-US" sz="2000" b="1" i="1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D</a:t>
            </a:r>
            <a:r>
              <a:rPr kumimoji="0" lang="en-US" sz="19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</a:rPr>
              <a:t> depends on </a:t>
            </a:r>
            <a:r>
              <a:rPr kumimoji="0" lang="en-US" sz="2000" b="1" i="1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i</a:t>
            </a:r>
            <a:r>
              <a:rPr kumimoji="0" lang="en-US" sz="19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</a:rPr>
              <a:t>)</a:t>
            </a:r>
            <a:endParaRPr kumimoji="0" lang="en-US" sz="1900" i="1" strike="noStrike" kern="0" cap="none" spc="0" normalizeH="0" baseline="-25000" noProof="0">
              <a:ln>
                <a:noFill/>
              </a:ln>
              <a:solidFill>
                <a:srgbClr val="CC0000"/>
              </a:solidFill>
              <a:effectLst/>
              <a:uLnTx/>
              <a:uFillTx/>
            </a:endParaRPr>
          </a:p>
          <a:p>
            <a:pPr lvl="1">
              <a:lnSpc>
                <a:spcPct val="80000"/>
              </a:lnSpc>
              <a:buClr>
                <a:srgbClr val="000000"/>
              </a:buClr>
              <a:defRPr/>
            </a:pPr>
            <a:r>
              <a:rPr kumimoji="0" lang="en-US" sz="19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</a:rPr>
              <a:t>Goal test is a </a:t>
            </a:r>
            <a:r>
              <a:rPr kumimoji="0" lang="en-US" sz="1900" strike="noStrike" kern="0" cap="none" spc="0" normalizeH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</a:rPr>
              <a:t>set of constraints </a:t>
            </a:r>
            <a:r>
              <a:rPr kumimoji="0" lang="en-US" sz="1900" strike="noStrike" kern="0" cap="none" spc="0" normalizeH="0" noProof="0">
                <a:ln>
                  <a:noFill/>
                </a:ln>
                <a:solidFill>
                  <a:schemeClr val="tx1">
                    <a:lumMod val="100000"/>
                  </a:schemeClr>
                </a:solidFill>
                <a:effectLst/>
                <a:uLnTx/>
                <a:uFillTx/>
              </a:rPr>
              <a:t>specifying allowable combinations of values for subsets of variables</a:t>
            </a:r>
          </a:p>
          <a:p>
            <a:pPr eaLnBrk="1" hangingPunct="1">
              <a:lnSpc>
                <a:spcPct val="80000"/>
              </a:lnSpc>
            </a:pPr>
            <a:endParaRPr lang="en-US" sz="2000"/>
          </a:p>
          <a:p>
            <a:pPr>
              <a:lnSpc>
                <a:spcPct val="80000"/>
              </a:lnSpc>
              <a:buClr>
                <a:srgbClr val="333399"/>
              </a:buClr>
              <a:defRPr/>
            </a:pPr>
            <a:r>
              <a:rPr kumimoji="0" lang="en-US" sz="2000" strike="noStrike" kern="0" cap="none" spc="0" normalizeH="0" noProof="0">
                <a:ln>
                  <a:noFill/>
                </a:ln>
                <a:solidFill>
                  <a:schemeClr val="accent2">
                    <a:lumMod val="10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Simple example of a </a:t>
            </a:r>
            <a:r>
              <a:rPr kumimoji="0" lang="en-US" sz="2000" i="1" strike="noStrike" kern="0" cap="none" spc="0" normalizeH="0" noProof="0">
                <a:ln>
                  <a:noFill/>
                </a:ln>
                <a:solidFill>
                  <a:schemeClr val="accent2">
                    <a:lumMod val="10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formal representation language</a:t>
            </a:r>
          </a:p>
          <a:p>
            <a:pPr eaLnBrk="1" hangingPunct="1">
              <a:lnSpc>
                <a:spcPct val="80000"/>
              </a:lnSpc>
            </a:pPr>
            <a:endParaRPr lang="en-US" sz="2000" i="1"/>
          </a:p>
          <a:p>
            <a:pPr>
              <a:lnSpc>
                <a:spcPct val="80000"/>
              </a:lnSpc>
              <a:buClr>
                <a:srgbClr val="333399"/>
              </a:buClr>
              <a:defRPr/>
            </a:pPr>
            <a:r>
              <a:rPr kumimoji="0" lang="en-US" sz="2000" strike="noStrike" kern="0" cap="none" spc="0" normalizeH="0" noProof="0">
                <a:ln>
                  <a:noFill/>
                </a:ln>
                <a:solidFill>
                  <a:schemeClr val="accent2">
                    <a:lumMod val="10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Allows useful general-purpose algorithms with more power than standard search algorithms</a:t>
            </a:r>
          </a:p>
          <a:p>
            <a:pPr eaLnBrk="1" hangingPunct="1">
              <a:lnSpc>
                <a:spcPct val="80000"/>
              </a:lnSpc>
            </a:pPr>
            <a:endParaRPr lang="en-US" sz="2000"/>
          </a:p>
        </p:txBody>
      </p:sp>
      <p:pic>
        <p:nvPicPr>
          <p:cNvPr id="2" name="Picture 2" descr=" 18434">
            <a:extLst>
              <a:ext uri="{FF2B5EF4-FFF2-40B4-BE49-F238E27FC236}">
                <a16:creationId xmlns:a16="http://schemas.microsoft.com/office/drawing/2014/main" id="{3F9BBF59-9AE0-952E-5D82-93C40BC29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72400" y="1159072"/>
            <a:ext cx="3505200" cy="2726810"/>
          </a:xfrm>
          <a:prstGeom prst="rect">
            <a:avLst/>
          </a:prstGeom>
          <a:noFill/>
        </p:spPr>
      </p:pic>
      <p:pic>
        <p:nvPicPr>
          <p:cNvPr id="3" name="Picture 6" descr=" 18438">
            <a:extLst>
              <a:ext uri="{FF2B5EF4-FFF2-40B4-BE49-F238E27FC236}">
                <a16:creationId xmlns:a16="http://schemas.microsoft.com/office/drawing/2014/main" id="{8462D297-AE84-C724-733E-5B547876F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67602" y="4267201"/>
            <a:ext cx="4320801" cy="20002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1276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Consistency of A Single Arc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71601"/>
            <a:ext cx="11379200" cy="472916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An arc X </a:t>
            </a:r>
            <a:r>
              <a:rPr lang="en-US" sz="2400" dirty="0">
                <a:sym typeface="Symbol" pitchFamily="18" charset="2"/>
              </a:rPr>
              <a:t> </a:t>
            </a:r>
            <a:r>
              <a:rPr lang="en-US" sz="2400" dirty="0"/>
              <a:t>Y is </a:t>
            </a:r>
            <a:r>
              <a:rPr lang="en-US" sz="2400" dirty="0">
                <a:solidFill>
                  <a:srgbClr val="C00000"/>
                </a:solidFill>
              </a:rPr>
              <a:t>consistent</a:t>
            </a:r>
            <a:r>
              <a:rPr lang="en-US" sz="2400" i="1" dirty="0"/>
              <a:t> </a:t>
            </a:r>
            <a:r>
              <a:rPr lang="en-US" sz="2400" dirty="0" err="1"/>
              <a:t>iff</a:t>
            </a:r>
            <a:r>
              <a:rPr lang="en-US" sz="2400" dirty="0"/>
              <a:t> for </a:t>
            </a:r>
            <a:r>
              <a:rPr lang="en-US" sz="2400" i="1" dirty="0"/>
              <a:t>every </a:t>
            </a:r>
            <a:r>
              <a:rPr lang="en-US" sz="2400" dirty="0"/>
              <a:t>x in the tail there is </a:t>
            </a:r>
            <a:r>
              <a:rPr lang="en-US" sz="2400" i="1" dirty="0"/>
              <a:t>some </a:t>
            </a:r>
            <a:r>
              <a:rPr lang="en-US" sz="2400" dirty="0"/>
              <a:t>y in the head which could be assigned without violating a constraint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Forward checking: Enforcing consistency of arcs pointing to each new assignment</a:t>
            </a:r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" cstate="print"/>
          <a:srcRect l="32086" t="992" r="53169" b="49403"/>
          <a:stretch>
            <a:fillRect/>
          </a:stretch>
        </p:blipFill>
        <p:spPr bwMode="auto">
          <a:xfrm>
            <a:off x="1371600" y="2209800"/>
            <a:ext cx="1676400" cy="1532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7757" name="Freeform 13"/>
          <p:cNvSpPr>
            <a:spLocks/>
          </p:cNvSpPr>
          <p:nvPr/>
        </p:nvSpPr>
        <p:spPr bwMode="auto">
          <a:xfrm>
            <a:off x="4455459" y="3200400"/>
            <a:ext cx="2286000" cy="3048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927760" name="Freeform 16"/>
          <p:cNvSpPr>
            <a:spLocks/>
          </p:cNvSpPr>
          <p:nvPr/>
        </p:nvSpPr>
        <p:spPr bwMode="auto">
          <a:xfrm>
            <a:off x="4455459" y="3200400"/>
            <a:ext cx="1219200" cy="1524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943600" y="5562602"/>
            <a:ext cx="3200400" cy="36932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i="1" dirty="0">
                <a:latin typeface="Calibri" pitchFamily="34" charset="0"/>
              </a:rPr>
              <a:t>Delete from the tail!</a:t>
            </a:r>
          </a:p>
        </p:txBody>
      </p:sp>
      <p:pic>
        <p:nvPicPr>
          <p:cNvPr id="28682" name="Picture 4"/>
          <p:cNvPicPr>
            <a:picLocks noChangeAspect="1" noChangeArrowheads="1"/>
          </p:cNvPicPr>
          <p:nvPr/>
        </p:nvPicPr>
        <p:blipFill>
          <a:blip r:embed="rId3" cstate="print"/>
          <a:srcRect l="240" t="44061" r="14766" b="29301"/>
          <a:stretch>
            <a:fillRect/>
          </a:stretch>
        </p:blipFill>
        <p:spPr bwMode="auto">
          <a:xfrm>
            <a:off x="4016189" y="2362200"/>
            <a:ext cx="634701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3" name="Picture 4"/>
          <p:cNvPicPr>
            <a:picLocks noChangeAspect="1" noChangeArrowheads="1"/>
          </p:cNvPicPr>
          <p:nvPr/>
        </p:nvPicPr>
        <p:blipFill>
          <a:blip r:embed="rId3" cstate="print"/>
          <a:srcRect l="2042" t="89345" r="86736" b="2664"/>
          <a:stretch>
            <a:fillRect/>
          </a:stretch>
        </p:blipFill>
        <p:spPr bwMode="auto">
          <a:xfrm>
            <a:off x="4150659" y="2819400"/>
            <a:ext cx="838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29470" y="3810137"/>
            <a:ext cx="4200129" cy="1747096"/>
          </a:xfrm>
          <a:prstGeom prst="rect">
            <a:avLst/>
          </a:prstGeom>
          <a:noFill/>
        </p:spPr>
      </p:pic>
      <p:sp>
        <p:nvSpPr>
          <p:cNvPr id="38" name="Text Box 23"/>
          <p:cNvSpPr txBox="1">
            <a:spLocks noChangeArrowheads="1"/>
          </p:cNvSpPr>
          <p:nvPr/>
        </p:nvSpPr>
        <p:spPr bwMode="auto">
          <a:xfrm>
            <a:off x="1465261" y="2698376"/>
            <a:ext cx="5921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WA</a:t>
            </a:r>
          </a:p>
        </p:txBody>
      </p:sp>
      <p:sp>
        <p:nvSpPr>
          <p:cNvPr id="39" name="Text Box 24"/>
          <p:cNvSpPr txBox="1">
            <a:spLocks noChangeArrowheads="1"/>
          </p:cNvSpPr>
          <p:nvPr/>
        </p:nvSpPr>
        <p:spPr bwMode="auto">
          <a:xfrm>
            <a:off x="2057401" y="2800349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SA</a:t>
            </a:r>
          </a:p>
        </p:txBody>
      </p:sp>
      <p:sp>
        <p:nvSpPr>
          <p:cNvPr id="40" name="Text Box 25"/>
          <p:cNvSpPr txBox="1">
            <a:spLocks noChangeArrowheads="1"/>
          </p:cNvSpPr>
          <p:nvPr/>
        </p:nvSpPr>
        <p:spPr bwMode="auto">
          <a:xfrm>
            <a:off x="1981201" y="2469776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NT</a:t>
            </a:r>
          </a:p>
        </p:txBody>
      </p:sp>
      <p:sp>
        <p:nvSpPr>
          <p:cNvPr id="41" name="Text Box 26"/>
          <p:cNvSpPr txBox="1">
            <a:spLocks noChangeArrowheads="1"/>
          </p:cNvSpPr>
          <p:nvPr/>
        </p:nvSpPr>
        <p:spPr bwMode="auto">
          <a:xfrm>
            <a:off x="2438401" y="2545976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Q</a:t>
            </a:r>
          </a:p>
        </p:txBody>
      </p:sp>
      <p:sp>
        <p:nvSpPr>
          <p:cNvPr id="42" name="Text Box 27"/>
          <p:cNvSpPr txBox="1">
            <a:spLocks noChangeArrowheads="1"/>
          </p:cNvSpPr>
          <p:nvPr/>
        </p:nvSpPr>
        <p:spPr bwMode="auto">
          <a:xfrm>
            <a:off x="2487706" y="2944908"/>
            <a:ext cx="622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Calibri" pitchFamily="34" charset="0"/>
              </a:rPr>
              <a:t>NSW</a:t>
            </a:r>
          </a:p>
        </p:txBody>
      </p:sp>
      <p:sp>
        <p:nvSpPr>
          <p:cNvPr id="43" name="Text Box 28"/>
          <p:cNvSpPr txBox="1">
            <a:spLocks noChangeArrowheads="1"/>
          </p:cNvSpPr>
          <p:nvPr/>
        </p:nvSpPr>
        <p:spPr bwMode="auto">
          <a:xfrm>
            <a:off x="2483971" y="3200401"/>
            <a:ext cx="622300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V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7757" grpId="0" animBg="1"/>
      <p:bldP spid="927760" grpId="0" animBg="1"/>
      <p:bldP spid="927760" grpId="1" animBg="1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2" cstate="print"/>
          <a:srcRect l="53170" r="31245" b="49403"/>
          <a:stretch>
            <a:fillRect/>
          </a:stretch>
        </p:blipFill>
        <p:spPr bwMode="auto">
          <a:xfrm>
            <a:off x="914400" y="2339789"/>
            <a:ext cx="1752600" cy="15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Arc Consistency of an Entire CSP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295401"/>
            <a:ext cx="11379200" cy="472916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A simple form of propagation makes sure </a:t>
            </a:r>
            <a:r>
              <a:rPr lang="en-US" sz="2400" dirty="0">
                <a:solidFill>
                  <a:srgbClr val="C00000"/>
                </a:solidFill>
              </a:rPr>
              <a:t>all </a:t>
            </a:r>
            <a:r>
              <a:rPr lang="en-US" sz="2400" dirty="0"/>
              <a:t>arcs are consistent: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Important: If X loses a value, neighbors of X need to be rechecked!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Arc consistency detects failure earlier than forward checking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Can be run as a preprocessor or after each assignment 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What’s the downside of enforcing arc consistency?</a:t>
            </a: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 cstate="print"/>
          <a:srcRect l="270" t="60717" r="14474"/>
          <a:stretch>
            <a:fillRect/>
          </a:stretch>
        </p:blipFill>
        <p:spPr bwMode="auto">
          <a:xfrm>
            <a:off x="3505200" y="2492188"/>
            <a:ext cx="7086600" cy="88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7757" name="Freeform 13"/>
          <p:cNvSpPr>
            <a:spLocks/>
          </p:cNvSpPr>
          <p:nvPr/>
        </p:nvSpPr>
        <p:spPr bwMode="auto">
          <a:xfrm>
            <a:off x="7756339" y="3482788"/>
            <a:ext cx="2286000" cy="3048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927758" name="Freeform 14"/>
          <p:cNvSpPr>
            <a:spLocks/>
          </p:cNvSpPr>
          <p:nvPr/>
        </p:nvSpPr>
        <p:spPr bwMode="auto">
          <a:xfrm>
            <a:off x="7756339" y="3482788"/>
            <a:ext cx="2286000" cy="3048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 type="triangle" w="lg" len="med"/>
            <a:tailEnd type="non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927760" name="Freeform 16"/>
          <p:cNvSpPr>
            <a:spLocks/>
          </p:cNvSpPr>
          <p:nvPr/>
        </p:nvSpPr>
        <p:spPr bwMode="auto">
          <a:xfrm>
            <a:off x="7756339" y="3482788"/>
            <a:ext cx="1219200" cy="1524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927761" name="Freeform 17"/>
          <p:cNvSpPr>
            <a:spLocks/>
          </p:cNvSpPr>
          <p:nvPr/>
        </p:nvSpPr>
        <p:spPr bwMode="auto">
          <a:xfrm>
            <a:off x="5394139" y="3482788"/>
            <a:ext cx="4648200" cy="3810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29707" name="TextBox 17"/>
          <p:cNvSpPr txBox="1">
            <a:spLocks noChangeArrowheads="1"/>
          </p:cNvSpPr>
          <p:nvPr/>
        </p:nvSpPr>
        <p:spPr bwMode="auto">
          <a:xfrm>
            <a:off x="9372600" y="5257802"/>
            <a:ext cx="1905000" cy="64632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i="1" dirty="0">
                <a:latin typeface="Calibri" pitchFamily="34" charset="0"/>
              </a:rPr>
              <a:t>Remember: Delete from  the tail!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1438792" y="0"/>
            <a:ext cx="753208" cy="16617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30" name="Text Box 23"/>
          <p:cNvSpPr txBox="1">
            <a:spLocks noChangeArrowheads="1"/>
          </p:cNvSpPr>
          <p:nvPr/>
        </p:nvSpPr>
        <p:spPr bwMode="auto">
          <a:xfrm>
            <a:off x="1008061" y="2873188"/>
            <a:ext cx="5921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WA</a:t>
            </a:r>
          </a:p>
        </p:txBody>
      </p:sp>
      <p:sp>
        <p:nvSpPr>
          <p:cNvPr id="31" name="Text Box 24"/>
          <p:cNvSpPr txBox="1">
            <a:spLocks noChangeArrowheads="1"/>
          </p:cNvSpPr>
          <p:nvPr/>
        </p:nvSpPr>
        <p:spPr bwMode="auto">
          <a:xfrm>
            <a:off x="1600201" y="2949388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SA</a:t>
            </a:r>
          </a:p>
        </p:txBody>
      </p:sp>
      <p:sp>
        <p:nvSpPr>
          <p:cNvPr id="32" name="Text Box 25"/>
          <p:cNvSpPr txBox="1">
            <a:spLocks noChangeArrowheads="1"/>
          </p:cNvSpPr>
          <p:nvPr/>
        </p:nvSpPr>
        <p:spPr bwMode="auto">
          <a:xfrm>
            <a:off x="1524001" y="2644588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NT</a:t>
            </a:r>
          </a:p>
        </p:txBody>
      </p:sp>
      <p:sp>
        <p:nvSpPr>
          <p:cNvPr id="33" name="Text Box 26"/>
          <p:cNvSpPr txBox="1">
            <a:spLocks noChangeArrowheads="1"/>
          </p:cNvSpPr>
          <p:nvPr/>
        </p:nvSpPr>
        <p:spPr bwMode="auto">
          <a:xfrm>
            <a:off x="2017061" y="2711823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Q</a:t>
            </a:r>
          </a:p>
        </p:txBody>
      </p:sp>
      <p:sp>
        <p:nvSpPr>
          <p:cNvPr id="34" name="Text Box 27"/>
          <p:cNvSpPr txBox="1">
            <a:spLocks noChangeArrowheads="1"/>
          </p:cNvSpPr>
          <p:nvPr/>
        </p:nvSpPr>
        <p:spPr bwMode="auto">
          <a:xfrm>
            <a:off x="2048435" y="3119720"/>
            <a:ext cx="622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Calibri" pitchFamily="34" charset="0"/>
              </a:rPr>
              <a:t>NSW</a:t>
            </a:r>
          </a:p>
        </p:txBody>
      </p:sp>
      <p:sp>
        <p:nvSpPr>
          <p:cNvPr id="35" name="Text Box 28"/>
          <p:cNvSpPr txBox="1">
            <a:spLocks noChangeArrowheads="1"/>
          </p:cNvSpPr>
          <p:nvPr/>
        </p:nvSpPr>
        <p:spPr bwMode="auto">
          <a:xfrm>
            <a:off x="2044701" y="3348317"/>
            <a:ext cx="622300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V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B9E10BC-A6A8-886D-E6BB-CD4EB4AABCE2}"/>
              </a:ext>
            </a:extLst>
          </p:cNvPr>
          <p:cNvSpPr/>
          <p:nvPr/>
        </p:nvSpPr>
        <p:spPr>
          <a:xfrm>
            <a:off x="7756339" y="3035113"/>
            <a:ext cx="397061" cy="21658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D0F3972-7FDA-6D5C-9768-8D964732D5C1}"/>
              </a:ext>
            </a:extLst>
          </p:cNvPr>
          <p:cNvSpPr/>
          <p:nvPr/>
        </p:nvSpPr>
        <p:spPr>
          <a:xfrm>
            <a:off x="8305801" y="3035112"/>
            <a:ext cx="304799" cy="21658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371757-8364-4BD5-F2AC-B94B5E6D849E}"/>
              </a:ext>
            </a:extLst>
          </p:cNvPr>
          <p:cNvSpPr/>
          <p:nvPr/>
        </p:nvSpPr>
        <p:spPr>
          <a:xfrm>
            <a:off x="10190179" y="3035111"/>
            <a:ext cx="304799" cy="21658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7757" grpId="0" animBg="1"/>
      <p:bldP spid="927757" grpId="1" animBg="1"/>
      <p:bldP spid="927758" grpId="0" animBg="1"/>
      <p:bldP spid="927758" grpId="1" animBg="1"/>
      <p:bldP spid="927760" grpId="0" animBg="1"/>
      <p:bldP spid="927760" grpId="1" animBg="1"/>
      <p:bldP spid="927760" grpId="2" animBg="1"/>
      <p:bldP spid="927760" grpId="3" animBg="1"/>
      <p:bldP spid="927761" grpId="0" animBg="1"/>
      <p:bldP spid="2" grpId="0" animBg="1"/>
      <p:bldP spid="3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Enforcing Arc Consistency in a CSP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2590800" y="5638800"/>
            <a:ext cx="8229600" cy="838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/>
              <a:t>Runtime: O(n</a:t>
            </a:r>
            <a:r>
              <a:rPr lang="en-US" sz="2000" baseline="30000" dirty="0"/>
              <a:t>2</a:t>
            </a:r>
            <a:r>
              <a:rPr lang="en-US" sz="2000" dirty="0"/>
              <a:t>d</a:t>
            </a:r>
            <a:r>
              <a:rPr lang="en-US" sz="2000" baseline="30000" dirty="0"/>
              <a:t>3</a:t>
            </a:r>
            <a:r>
              <a:rPr lang="en-US" sz="2000" dirty="0"/>
              <a:t>), can be reduced to O(n</a:t>
            </a:r>
            <a:r>
              <a:rPr lang="en-US" sz="2000" baseline="30000" dirty="0"/>
              <a:t>2</a:t>
            </a:r>
            <a:r>
              <a:rPr lang="en-US" sz="2000" dirty="0"/>
              <a:t>d</a:t>
            </a:r>
            <a:r>
              <a:rPr lang="en-US" sz="2000" baseline="30000" dirty="0"/>
              <a:t>2</a:t>
            </a:r>
            <a:r>
              <a:rPr lang="en-US" sz="2000" dirty="0"/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… but detecting all possible future problems is NP-hard – why?</a:t>
            </a:r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1371601"/>
            <a:ext cx="6883400" cy="409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5181600" y="6457895"/>
            <a:ext cx="7010400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algn="r"/>
            <a:r>
              <a:rPr lang="en-US" sz="2000" dirty="0">
                <a:solidFill>
                  <a:srgbClr val="C00000"/>
                </a:solidFill>
                <a:latin typeface="Calibri" pitchFamily="34" charset="0"/>
              </a:rPr>
              <a:t>[Demo: CSP applet (made available by </a:t>
            </a:r>
            <a:r>
              <a:rPr lang="en-US" sz="2000" dirty="0" err="1">
                <a:solidFill>
                  <a:srgbClr val="C00000"/>
                </a:solidFill>
                <a:latin typeface="Calibri" pitchFamily="34" charset="0"/>
              </a:rPr>
              <a:t>aispace.org</a:t>
            </a:r>
            <a:r>
              <a:rPr lang="en-US" sz="2000" dirty="0">
                <a:solidFill>
                  <a:srgbClr val="C00000"/>
                </a:solidFill>
                <a:latin typeface="Calibri" pitchFamily="34" charset="0"/>
              </a:rPr>
              <a:t>) -- n-queens]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1143000"/>
          </a:xfrm>
        </p:spPr>
        <p:txBody>
          <a:bodyPr/>
          <a:lstStyle/>
          <a:p>
            <a:r>
              <a:rPr lang="en-US" sz="3600" dirty="0"/>
              <a:t>Video of Demo Coloring – Backtracking with Forward Checking – Complex Graph</a:t>
            </a:r>
          </a:p>
        </p:txBody>
      </p:sp>
      <p:pic>
        <p:nvPicPr>
          <p:cNvPr id="3" name="Coloring--backtracking with forward checking -- complex grap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4369" y="1143000"/>
            <a:ext cx="8323263" cy="520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517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1143000"/>
          </a:xfrm>
        </p:spPr>
        <p:txBody>
          <a:bodyPr/>
          <a:lstStyle/>
          <a:p>
            <a:r>
              <a:rPr lang="en-US" sz="3600" dirty="0"/>
              <a:t>Video of Demo Coloring – Backtracking with Arc Consistency – Complex Graph</a:t>
            </a:r>
          </a:p>
        </p:txBody>
      </p:sp>
      <p:pic>
        <p:nvPicPr>
          <p:cNvPr id="3" name="Coloring--backtracking with arc consistency -- complex grap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5950" y="1143000"/>
            <a:ext cx="8420100" cy="526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496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Limitations of Arc Consistency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1143000" y="1600201"/>
            <a:ext cx="5562600" cy="4525963"/>
          </a:xfrm>
        </p:spPr>
        <p:txBody>
          <a:bodyPr/>
          <a:lstStyle/>
          <a:p>
            <a:pPr eaLnBrk="1" hangingPunct="1"/>
            <a:r>
              <a:rPr lang="en-US" dirty="0"/>
              <a:t>After enforcing arc consistency:</a:t>
            </a:r>
          </a:p>
          <a:p>
            <a:pPr lvl="1" eaLnBrk="1" hangingPunct="1"/>
            <a:r>
              <a:rPr lang="en-US" dirty="0"/>
              <a:t>Can have one solution left</a:t>
            </a:r>
          </a:p>
          <a:p>
            <a:pPr lvl="1" eaLnBrk="1" hangingPunct="1"/>
            <a:r>
              <a:rPr lang="en-US" dirty="0"/>
              <a:t>Can have multiple solutions left</a:t>
            </a:r>
          </a:p>
          <a:p>
            <a:pPr lvl="1" eaLnBrk="1" hangingPunct="1"/>
            <a:r>
              <a:rPr lang="en-US" dirty="0"/>
              <a:t>Can have no solutions left (and not know it)</a:t>
            </a:r>
          </a:p>
          <a:p>
            <a:pPr lvl="1"/>
            <a:endParaRPr lang="en-US" dirty="0"/>
          </a:p>
          <a:p>
            <a:r>
              <a:rPr lang="en-US" dirty="0"/>
              <a:t>Arc consistency still runs inside a backtracking search!</a:t>
            </a:r>
          </a:p>
        </p:txBody>
      </p:sp>
      <p:grpSp>
        <p:nvGrpSpPr>
          <p:cNvPr id="31748" name="Group 4"/>
          <p:cNvGrpSpPr>
            <a:grpSpLocks/>
          </p:cNvGrpSpPr>
          <p:nvPr/>
        </p:nvGrpSpPr>
        <p:grpSpPr bwMode="auto">
          <a:xfrm>
            <a:off x="7543800" y="1524000"/>
            <a:ext cx="3124200" cy="1524000"/>
            <a:chOff x="3552" y="1056"/>
            <a:chExt cx="2016" cy="1056"/>
          </a:xfrm>
        </p:grpSpPr>
        <p:grpSp>
          <p:nvGrpSpPr>
            <p:cNvPr id="31775" name="Group 5"/>
            <p:cNvGrpSpPr>
              <a:grpSpLocks/>
            </p:cNvGrpSpPr>
            <p:nvPr/>
          </p:nvGrpSpPr>
          <p:grpSpPr bwMode="auto">
            <a:xfrm>
              <a:off x="4176" y="1056"/>
              <a:ext cx="768" cy="384"/>
              <a:chOff x="2448" y="2736"/>
              <a:chExt cx="768" cy="384"/>
            </a:xfrm>
          </p:grpSpPr>
          <p:sp>
            <p:nvSpPr>
              <p:cNvPr id="31785" name="Oval 6"/>
              <p:cNvSpPr>
                <a:spLocks noChangeArrowheads="1"/>
              </p:cNvSpPr>
              <p:nvPr/>
            </p:nvSpPr>
            <p:spPr bwMode="auto">
              <a:xfrm>
                <a:off x="2448" y="2736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86" name="Text Box 7"/>
              <p:cNvSpPr txBox="1">
                <a:spLocks noChangeArrowheads="1"/>
              </p:cNvSpPr>
              <p:nvPr/>
            </p:nvSpPr>
            <p:spPr bwMode="auto">
              <a:xfrm>
                <a:off x="2772" y="2800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31776" name="Group 8"/>
            <p:cNvGrpSpPr>
              <a:grpSpLocks/>
            </p:cNvGrpSpPr>
            <p:nvPr/>
          </p:nvGrpSpPr>
          <p:grpSpPr bwMode="auto">
            <a:xfrm>
              <a:off x="4800" y="1728"/>
              <a:ext cx="768" cy="384"/>
              <a:chOff x="3072" y="3408"/>
              <a:chExt cx="768" cy="384"/>
            </a:xfrm>
          </p:grpSpPr>
          <p:sp>
            <p:nvSpPr>
              <p:cNvPr id="31783" name="Oval 9"/>
              <p:cNvSpPr>
                <a:spLocks noChangeArrowheads="1"/>
              </p:cNvSpPr>
              <p:nvPr/>
            </p:nvSpPr>
            <p:spPr bwMode="auto">
              <a:xfrm>
                <a:off x="3072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84" name="Text Box 10"/>
              <p:cNvSpPr txBox="1">
                <a:spLocks noChangeArrowheads="1"/>
              </p:cNvSpPr>
              <p:nvPr/>
            </p:nvSpPr>
            <p:spPr bwMode="auto">
              <a:xfrm>
                <a:off x="3396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31777" name="Group 11"/>
            <p:cNvGrpSpPr>
              <a:grpSpLocks/>
            </p:cNvGrpSpPr>
            <p:nvPr/>
          </p:nvGrpSpPr>
          <p:grpSpPr bwMode="auto">
            <a:xfrm>
              <a:off x="3552" y="1728"/>
              <a:ext cx="768" cy="384"/>
              <a:chOff x="1824" y="3408"/>
              <a:chExt cx="768" cy="384"/>
            </a:xfrm>
          </p:grpSpPr>
          <p:sp>
            <p:nvSpPr>
              <p:cNvPr id="31781" name="Oval 12"/>
              <p:cNvSpPr>
                <a:spLocks noChangeArrowheads="1"/>
              </p:cNvSpPr>
              <p:nvPr/>
            </p:nvSpPr>
            <p:spPr bwMode="auto">
              <a:xfrm>
                <a:off x="1824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82" name="Text Box 13"/>
              <p:cNvSpPr txBox="1">
                <a:spLocks noChangeArrowheads="1"/>
              </p:cNvSpPr>
              <p:nvPr/>
            </p:nvSpPr>
            <p:spPr bwMode="auto">
              <a:xfrm>
                <a:off x="2148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sp>
          <p:nvSpPr>
            <p:cNvPr id="31778" name="Line 14"/>
            <p:cNvSpPr>
              <a:spLocks noChangeShapeType="1"/>
            </p:cNvSpPr>
            <p:nvPr/>
          </p:nvSpPr>
          <p:spPr bwMode="auto">
            <a:xfrm flipH="1">
              <a:off x="3983" y="1440"/>
              <a:ext cx="57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79" name="Line 15"/>
            <p:cNvSpPr>
              <a:spLocks noChangeShapeType="1"/>
            </p:cNvSpPr>
            <p:nvPr/>
          </p:nvSpPr>
          <p:spPr bwMode="auto">
            <a:xfrm>
              <a:off x="4560" y="1440"/>
              <a:ext cx="52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80" name="Line 16"/>
            <p:cNvSpPr>
              <a:spLocks noChangeShapeType="1"/>
            </p:cNvSpPr>
            <p:nvPr/>
          </p:nvSpPr>
          <p:spPr bwMode="auto">
            <a:xfrm>
              <a:off x="4320" y="1920"/>
              <a:ext cx="480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749" name="Rectangle 18"/>
          <p:cNvSpPr>
            <a:spLocks noChangeArrowheads="1"/>
          </p:cNvSpPr>
          <p:nvPr/>
        </p:nvSpPr>
        <p:spPr bwMode="auto">
          <a:xfrm>
            <a:off x="8001000" y="2667000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0" name="Rectangle 19"/>
          <p:cNvSpPr>
            <a:spLocks noChangeArrowheads="1"/>
          </p:cNvSpPr>
          <p:nvPr/>
        </p:nvSpPr>
        <p:spPr bwMode="auto">
          <a:xfrm>
            <a:off x="8305800" y="26670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1" name="Rectangle 21"/>
          <p:cNvSpPr>
            <a:spLocks noChangeArrowheads="1"/>
          </p:cNvSpPr>
          <p:nvPr/>
        </p:nvSpPr>
        <p:spPr bwMode="auto">
          <a:xfrm>
            <a:off x="9982200" y="2667000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2" name="Rectangle 22"/>
          <p:cNvSpPr>
            <a:spLocks noChangeArrowheads="1"/>
          </p:cNvSpPr>
          <p:nvPr/>
        </p:nvSpPr>
        <p:spPr bwMode="auto">
          <a:xfrm>
            <a:off x="8686800" y="1676400"/>
            <a:ext cx="8382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3" name="Rectangle 23"/>
          <p:cNvSpPr>
            <a:spLocks noChangeArrowheads="1"/>
          </p:cNvSpPr>
          <p:nvPr/>
        </p:nvSpPr>
        <p:spPr bwMode="auto">
          <a:xfrm>
            <a:off x="10287000" y="26670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grpSp>
        <p:nvGrpSpPr>
          <p:cNvPr id="31754" name="Group 24"/>
          <p:cNvGrpSpPr>
            <a:grpSpLocks/>
          </p:cNvGrpSpPr>
          <p:nvPr/>
        </p:nvGrpSpPr>
        <p:grpSpPr bwMode="auto">
          <a:xfrm>
            <a:off x="7543800" y="3581400"/>
            <a:ext cx="3124200" cy="1524000"/>
            <a:chOff x="3552" y="1056"/>
            <a:chExt cx="2016" cy="1056"/>
          </a:xfrm>
        </p:grpSpPr>
        <p:grpSp>
          <p:nvGrpSpPr>
            <p:cNvPr id="31763" name="Group 25"/>
            <p:cNvGrpSpPr>
              <a:grpSpLocks/>
            </p:cNvGrpSpPr>
            <p:nvPr/>
          </p:nvGrpSpPr>
          <p:grpSpPr bwMode="auto">
            <a:xfrm>
              <a:off x="4176" y="1056"/>
              <a:ext cx="768" cy="384"/>
              <a:chOff x="2448" y="2736"/>
              <a:chExt cx="768" cy="384"/>
            </a:xfrm>
          </p:grpSpPr>
          <p:sp>
            <p:nvSpPr>
              <p:cNvPr id="31773" name="Oval 26"/>
              <p:cNvSpPr>
                <a:spLocks noChangeArrowheads="1"/>
              </p:cNvSpPr>
              <p:nvPr/>
            </p:nvSpPr>
            <p:spPr bwMode="auto">
              <a:xfrm>
                <a:off x="2448" y="2736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4" name="Text Box 27"/>
              <p:cNvSpPr txBox="1">
                <a:spLocks noChangeArrowheads="1"/>
              </p:cNvSpPr>
              <p:nvPr/>
            </p:nvSpPr>
            <p:spPr bwMode="auto">
              <a:xfrm>
                <a:off x="2772" y="2800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31764" name="Group 28"/>
            <p:cNvGrpSpPr>
              <a:grpSpLocks/>
            </p:cNvGrpSpPr>
            <p:nvPr/>
          </p:nvGrpSpPr>
          <p:grpSpPr bwMode="auto">
            <a:xfrm>
              <a:off x="4800" y="1728"/>
              <a:ext cx="768" cy="384"/>
              <a:chOff x="3072" y="3408"/>
              <a:chExt cx="768" cy="384"/>
            </a:xfrm>
          </p:grpSpPr>
          <p:sp>
            <p:nvSpPr>
              <p:cNvPr id="31771" name="Oval 29"/>
              <p:cNvSpPr>
                <a:spLocks noChangeArrowheads="1"/>
              </p:cNvSpPr>
              <p:nvPr/>
            </p:nvSpPr>
            <p:spPr bwMode="auto">
              <a:xfrm>
                <a:off x="3072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2" name="Text Box 30"/>
              <p:cNvSpPr txBox="1">
                <a:spLocks noChangeArrowheads="1"/>
              </p:cNvSpPr>
              <p:nvPr/>
            </p:nvSpPr>
            <p:spPr bwMode="auto">
              <a:xfrm>
                <a:off x="3396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31765" name="Group 31"/>
            <p:cNvGrpSpPr>
              <a:grpSpLocks/>
            </p:cNvGrpSpPr>
            <p:nvPr/>
          </p:nvGrpSpPr>
          <p:grpSpPr bwMode="auto">
            <a:xfrm>
              <a:off x="3552" y="1728"/>
              <a:ext cx="768" cy="384"/>
              <a:chOff x="1824" y="3408"/>
              <a:chExt cx="768" cy="384"/>
            </a:xfrm>
          </p:grpSpPr>
          <p:sp>
            <p:nvSpPr>
              <p:cNvPr id="31769" name="Oval 32"/>
              <p:cNvSpPr>
                <a:spLocks noChangeArrowheads="1"/>
              </p:cNvSpPr>
              <p:nvPr/>
            </p:nvSpPr>
            <p:spPr bwMode="auto">
              <a:xfrm>
                <a:off x="1824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0" name="Text Box 33"/>
              <p:cNvSpPr txBox="1">
                <a:spLocks noChangeArrowheads="1"/>
              </p:cNvSpPr>
              <p:nvPr/>
            </p:nvSpPr>
            <p:spPr bwMode="auto">
              <a:xfrm>
                <a:off x="2148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sp>
          <p:nvSpPr>
            <p:cNvPr id="31766" name="Line 34"/>
            <p:cNvSpPr>
              <a:spLocks noChangeShapeType="1"/>
            </p:cNvSpPr>
            <p:nvPr/>
          </p:nvSpPr>
          <p:spPr bwMode="auto">
            <a:xfrm flipH="1">
              <a:off x="3983" y="1440"/>
              <a:ext cx="57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7" name="Line 35"/>
            <p:cNvSpPr>
              <a:spLocks noChangeShapeType="1"/>
            </p:cNvSpPr>
            <p:nvPr/>
          </p:nvSpPr>
          <p:spPr bwMode="auto">
            <a:xfrm>
              <a:off x="4560" y="1440"/>
              <a:ext cx="52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8" name="Line 36"/>
            <p:cNvSpPr>
              <a:spLocks noChangeShapeType="1"/>
            </p:cNvSpPr>
            <p:nvPr/>
          </p:nvSpPr>
          <p:spPr bwMode="auto">
            <a:xfrm>
              <a:off x="4320" y="1920"/>
              <a:ext cx="480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755" name="Rectangle 37"/>
          <p:cNvSpPr>
            <a:spLocks noChangeArrowheads="1"/>
          </p:cNvSpPr>
          <p:nvPr/>
        </p:nvSpPr>
        <p:spPr bwMode="auto">
          <a:xfrm>
            <a:off x="7696200" y="472440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6" name="Rectangle 40"/>
          <p:cNvSpPr>
            <a:spLocks noChangeArrowheads="1"/>
          </p:cNvSpPr>
          <p:nvPr/>
        </p:nvSpPr>
        <p:spPr bwMode="auto">
          <a:xfrm>
            <a:off x="9677400" y="472440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7" name="Rectangle 43"/>
          <p:cNvSpPr>
            <a:spLocks noChangeArrowheads="1"/>
          </p:cNvSpPr>
          <p:nvPr/>
        </p:nvSpPr>
        <p:spPr bwMode="auto">
          <a:xfrm>
            <a:off x="8686800" y="373380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8" name="Rectangle 45"/>
          <p:cNvSpPr>
            <a:spLocks noChangeArrowheads="1"/>
          </p:cNvSpPr>
          <p:nvPr/>
        </p:nvSpPr>
        <p:spPr bwMode="auto">
          <a:xfrm>
            <a:off x="9296400" y="37338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9" name="Rectangle 46"/>
          <p:cNvSpPr>
            <a:spLocks noChangeArrowheads="1"/>
          </p:cNvSpPr>
          <p:nvPr/>
        </p:nvSpPr>
        <p:spPr bwMode="auto">
          <a:xfrm>
            <a:off x="8305800" y="47244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60" name="Rectangle 47"/>
          <p:cNvSpPr>
            <a:spLocks noChangeArrowheads="1"/>
          </p:cNvSpPr>
          <p:nvPr/>
        </p:nvSpPr>
        <p:spPr bwMode="auto">
          <a:xfrm>
            <a:off x="10287000" y="47244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61" name="Text Box 48"/>
          <p:cNvSpPr txBox="1">
            <a:spLocks noChangeArrowheads="1"/>
          </p:cNvSpPr>
          <p:nvPr/>
        </p:nvSpPr>
        <p:spPr bwMode="auto">
          <a:xfrm>
            <a:off x="8382000" y="5334001"/>
            <a:ext cx="1752600" cy="646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>
                <a:latin typeface="Calibri" pitchFamily="34" charset="0"/>
              </a:rPr>
              <a:t>What went wrong here?</a:t>
            </a:r>
          </a:p>
        </p:txBody>
      </p:sp>
      <p:sp>
        <p:nvSpPr>
          <p:cNvPr id="42" name="TextBox 19"/>
          <p:cNvSpPr txBox="1">
            <a:spLocks noChangeArrowheads="1"/>
          </p:cNvSpPr>
          <p:nvPr/>
        </p:nvSpPr>
        <p:spPr bwMode="auto">
          <a:xfrm>
            <a:off x="8382000" y="6477001"/>
            <a:ext cx="3652896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[Demo: coloring -- arc consistency]</a:t>
            </a:r>
          </a:p>
        </p:txBody>
      </p:sp>
      <p:sp>
        <p:nvSpPr>
          <p:cNvPr id="43" name="TextBox 19"/>
          <p:cNvSpPr txBox="1">
            <a:spLocks noChangeArrowheads="1"/>
          </p:cNvSpPr>
          <p:nvPr/>
        </p:nvSpPr>
        <p:spPr bwMode="auto">
          <a:xfrm>
            <a:off x="8382000" y="6172200"/>
            <a:ext cx="3843716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[Demo: coloring -- forward checking]</a:t>
            </a:r>
          </a:p>
        </p:txBody>
      </p:sp>
    </p:spTree>
    <p:extLst>
      <p:ext uri="{BB962C8B-B14F-4D97-AF65-F5344CB8AC3E}">
        <p14:creationId xmlns:p14="http://schemas.microsoft.com/office/powerpoint/2010/main" val="38312242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K-Consistency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3097" y="847378"/>
            <a:ext cx="9283545" cy="55251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124636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K-Consistency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1534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Increasing degrees of consistency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1-Consistency (Node Consistency): Each single node’s domain has a value which meets that node’s unary constraints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2-Consistency (Arc Consistency): For each pair of nodes, any consistent assignment to one can be extended to the other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K-Consistency: For each k nodes, any consistent assignment to k-1 can be extended to the </a:t>
            </a:r>
            <a:r>
              <a:rPr lang="en-US" sz="2000" dirty="0" err="1"/>
              <a:t>k</a:t>
            </a:r>
            <a:r>
              <a:rPr lang="en-US" sz="2000" baseline="30000" dirty="0" err="1"/>
              <a:t>th</a:t>
            </a:r>
            <a:r>
              <a:rPr lang="en-US" sz="2000" dirty="0"/>
              <a:t> node.</a:t>
            </a:r>
          </a:p>
          <a:p>
            <a:pPr lvl="2">
              <a:lnSpc>
                <a:spcPct val="80000"/>
              </a:lnSpc>
            </a:pPr>
            <a:endParaRPr lang="en-US" sz="1900" dirty="0"/>
          </a:p>
          <a:p>
            <a:pPr lvl="1" eaLnBrk="1" hangingPunct="1">
              <a:lnSpc>
                <a:spcPct val="80000"/>
              </a:lnSpc>
            </a:pPr>
            <a:endParaRPr lang="en-US" sz="23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Higher k more expensive to compute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(You need to know the k=2 case: arc consistency)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</p:txBody>
      </p:sp>
      <p:grpSp>
        <p:nvGrpSpPr>
          <p:cNvPr id="14340" name="Group 39"/>
          <p:cNvGrpSpPr>
            <a:grpSpLocks/>
          </p:cNvGrpSpPr>
          <p:nvPr/>
        </p:nvGrpSpPr>
        <p:grpSpPr bwMode="auto">
          <a:xfrm>
            <a:off x="9448803" y="1981200"/>
            <a:ext cx="1577975" cy="2895600"/>
            <a:chOff x="4066" y="1296"/>
            <a:chExt cx="994" cy="1824"/>
          </a:xfrm>
        </p:grpSpPr>
        <p:sp>
          <p:nvSpPr>
            <p:cNvPr id="14362" name="Oval 4"/>
            <p:cNvSpPr>
              <a:spLocks noChangeArrowheads="1"/>
            </p:cNvSpPr>
            <p:nvPr/>
          </p:nvSpPr>
          <p:spPr bwMode="auto">
            <a:xfrm>
              <a:off x="4857" y="1296"/>
              <a:ext cx="203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3" name="Oval 5"/>
            <p:cNvSpPr>
              <a:spLocks noChangeArrowheads="1"/>
            </p:cNvSpPr>
            <p:nvPr/>
          </p:nvSpPr>
          <p:spPr bwMode="auto">
            <a:xfrm>
              <a:off x="4857" y="1782"/>
              <a:ext cx="203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4" name="Oval 6"/>
            <p:cNvSpPr>
              <a:spLocks noChangeArrowheads="1"/>
            </p:cNvSpPr>
            <p:nvPr/>
          </p:nvSpPr>
          <p:spPr bwMode="auto">
            <a:xfrm>
              <a:off x="4188" y="1782"/>
              <a:ext cx="202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5" name="AutoShape 7"/>
            <p:cNvSpPr>
              <a:spLocks noChangeArrowheads="1"/>
            </p:cNvSpPr>
            <p:nvPr/>
          </p:nvSpPr>
          <p:spPr bwMode="auto">
            <a:xfrm>
              <a:off x="4560" y="1823"/>
              <a:ext cx="162" cy="122"/>
            </a:xfrm>
            <a:prstGeom prst="rightArrow">
              <a:avLst>
                <a:gd name="adj1" fmla="val 50000"/>
                <a:gd name="adj2" fmla="val 3319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6" name="Oval 8"/>
            <p:cNvSpPr>
              <a:spLocks noChangeArrowheads="1"/>
            </p:cNvSpPr>
            <p:nvPr/>
          </p:nvSpPr>
          <p:spPr bwMode="auto">
            <a:xfrm>
              <a:off x="4857" y="2593"/>
              <a:ext cx="203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7" name="Oval 9"/>
            <p:cNvSpPr>
              <a:spLocks noChangeArrowheads="1"/>
            </p:cNvSpPr>
            <p:nvPr/>
          </p:nvSpPr>
          <p:spPr bwMode="auto">
            <a:xfrm>
              <a:off x="4188" y="2593"/>
              <a:ext cx="202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8" name="AutoShape 10"/>
            <p:cNvSpPr>
              <a:spLocks noChangeArrowheads="1"/>
            </p:cNvSpPr>
            <p:nvPr/>
          </p:nvSpPr>
          <p:spPr bwMode="auto">
            <a:xfrm>
              <a:off x="4560" y="2634"/>
              <a:ext cx="162" cy="121"/>
            </a:xfrm>
            <a:prstGeom prst="rightArrow">
              <a:avLst>
                <a:gd name="adj1" fmla="val 50000"/>
                <a:gd name="adj2" fmla="val 3347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9" name="Oval 11"/>
            <p:cNvSpPr>
              <a:spLocks noChangeArrowheads="1"/>
            </p:cNvSpPr>
            <p:nvPr/>
          </p:nvSpPr>
          <p:spPr bwMode="auto">
            <a:xfrm>
              <a:off x="4188" y="2877"/>
              <a:ext cx="202" cy="20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0" name="Oval 12"/>
            <p:cNvSpPr>
              <a:spLocks noChangeArrowheads="1"/>
            </p:cNvSpPr>
            <p:nvPr/>
          </p:nvSpPr>
          <p:spPr bwMode="auto">
            <a:xfrm>
              <a:off x="4188" y="2309"/>
              <a:ext cx="202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1" name="AutoShape 13"/>
            <p:cNvSpPr>
              <a:spLocks/>
            </p:cNvSpPr>
            <p:nvPr/>
          </p:nvSpPr>
          <p:spPr bwMode="auto">
            <a:xfrm>
              <a:off x="4350" y="2269"/>
              <a:ext cx="162" cy="851"/>
            </a:xfrm>
            <a:prstGeom prst="rightBrace">
              <a:avLst>
                <a:gd name="adj1" fmla="val 43776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2" name="AutoShape 14"/>
            <p:cNvSpPr>
              <a:spLocks/>
            </p:cNvSpPr>
            <p:nvPr/>
          </p:nvSpPr>
          <p:spPr bwMode="auto">
            <a:xfrm flipH="1">
              <a:off x="4066" y="2269"/>
              <a:ext cx="162" cy="851"/>
            </a:xfrm>
            <a:prstGeom prst="rightBrace">
              <a:avLst>
                <a:gd name="adj1" fmla="val 43776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341" name="Group 36"/>
          <p:cNvGrpSpPr>
            <a:grpSpLocks/>
          </p:cNvGrpSpPr>
          <p:nvPr/>
        </p:nvGrpSpPr>
        <p:grpSpPr bwMode="auto">
          <a:xfrm>
            <a:off x="9144000" y="5371980"/>
            <a:ext cx="2133600" cy="1040487"/>
            <a:chOff x="2640" y="3264"/>
            <a:chExt cx="1968" cy="959"/>
          </a:xfrm>
        </p:grpSpPr>
        <p:grpSp>
          <p:nvGrpSpPr>
            <p:cNvPr id="14343" name="Group 17"/>
            <p:cNvGrpSpPr>
              <a:grpSpLocks/>
            </p:cNvGrpSpPr>
            <p:nvPr/>
          </p:nvGrpSpPr>
          <p:grpSpPr bwMode="auto">
            <a:xfrm>
              <a:off x="2640" y="3264"/>
              <a:ext cx="1968" cy="959"/>
              <a:chOff x="3552" y="1056"/>
              <a:chExt cx="2016" cy="1056"/>
            </a:xfrm>
          </p:grpSpPr>
          <p:grpSp>
            <p:nvGrpSpPr>
              <p:cNvPr id="14350" name="Group 18"/>
              <p:cNvGrpSpPr>
                <a:grpSpLocks/>
              </p:cNvGrpSpPr>
              <p:nvPr/>
            </p:nvGrpSpPr>
            <p:grpSpPr bwMode="auto">
              <a:xfrm>
                <a:off x="4176" y="1056"/>
                <a:ext cx="768" cy="384"/>
                <a:chOff x="2448" y="2736"/>
                <a:chExt cx="768" cy="384"/>
              </a:xfrm>
            </p:grpSpPr>
            <p:sp>
              <p:nvSpPr>
                <p:cNvPr id="14360" name="Oval 19"/>
                <p:cNvSpPr>
                  <a:spLocks noChangeArrowheads="1"/>
                </p:cNvSpPr>
                <p:nvPr/>
              </p:nvSpPr>
              <p:spPr bwMode="auto">
                <a:xfrm>
                  <a:off x="2448" y="2736"/>
                  <a:ext cx="768" cy="384"/>
                </a:xfrm>
                <a:prstGeom prst="ellipse">
                  <a:avLst/>
                </a:prstGeom>
                <a:noFill/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61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2748" y="2740"/>
                  <a:ext cx="172" cy="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pPr algn="ctr" eaLnBrk="0" hangingPunct="0">
                    <a:buClr>
                      <a:srgbClr val="000000"/>
                    </a:buClr>
                    <a:buSzPct val="100000"/>
                    <a:tabLst>
                      <a:tab pos="0" algn="l"/>
                      <a:tab pos="914354" algn="l"/>
                      <a:tab pos="1828709" algn="l"/>
                      <a:tab pos="2743062" algn="l"/>
                      <a:tab pos="3657418" algn="l"/>
                      <a:tab pos="4571772" algn="l"/>
                      <a:tab pos="5486126" algn="l"/>
                      <a:tab pos="6400480" algn="l"/>
                      <a:tab pos="7314834" algn="l"/>
                      <a:tab pos="8229189" algn="l"/>
                      <a:tab pos="9143542" algn="l"/>
                      <a:tab pos="10057898" algn="l"/>
                    </a:tabLst>
                  </a:pPr>
                  <a:endParaRPr lang="en-GB" dirty="0"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4351" name="Group 21"/>
              <p:cNvGrpSpPr>
                <a:grpSpLocks/>
              </p:cNvGrpSpPr>
              <p:nvPr/>
            </p:nvGrpSpPr>
            <p:grpSpPr bwMode="auto">
              <a:xfrm>
                <a:off x="4800" y="1728"/>
                <a:ext cx="768" cy="384"/>
                <a:chOff x="3072" y="3408"/>
                <a:chExt cx="768" cy="384"/>
              </a:xfrm>
            </p:grpSpPr>
            <p:sp>
              <p:nvSpPr>
                <p:cNvPr id="14358" name="Oval 22"/>
                <p:cNvSpPr>
                  <a:spLocks noChangeArrowheads="1"/>
                </p:cNvSpPr>
                <p:nvPr/>
              </p:nvSpPr>
              <p:spPr bwMode="auto">
                <a:xfrm>
                  <a:off x="3072" y="3408"/>
                  <a:ext cx="768" cy="384"/>
                </a:xfrm>
                <a:prstGeom prst="ellipse">
                  <a:avLst/>
                </a:prstGeom>
                <a:noFill/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59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3372" y="3414"/>
                  <a:ext cx="172" cy="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pPr algn="ctr" eaLnBrk="0" hangingPunct="0">
                    <a:buClr>
                      <a:srgbClr val="000000"/>
                    </a:buClr>
                    <a:buSzPct val="100000"/>
                    <a:tabLst>
                      <a:tab pos="0" algn="l"/>
                      <a:tab pos="914354" algn="l"/>
                      <a:tab pos="1828709" algn="l"/>
                      <a:tab pos="2743062" algn="l"/>
                      <a:tab pos="3657418" algn="l"/>
                      <a:tab pos="4571772" algn="l"/>
                      <a:tab pos="5486126" algn="l"/>
                      <a:tab pos="6400480" algn="l"/>
                      <a:tab pos="7314834" algn="l"/>
                      <a:tab pos="8229189" algn="l"/>
                      <a:tab pos="9143542" algn="l"/>
                      <a:tab pos="10057898" algn="l"/>
                    </a:tabLst>
                  </a:pPr>
                  <a:endParaRPr lang="en-GB" dirty="0"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4352" name="Group 24"/>
              <p:cNvGrpSpPr>
                <a:grpSpLocks/>
              </p:cNvGrpSpPr>
              <p:nvPr/>
            </p:nvGrpSpPr>
            <p:grpSpPr bwMode="auto">
              <a:xfrm>
                <a:off x="3552" y="1728"/>
                <a:ext cx="768" cy="384"/>
                <a:chOff x="1824" y="3408"/>
                <a:chExt cx="768" cy="384"/>
              </a:xfrm>
            </p:grpSpPr>
            <p:sp>
              <p:nvSpPr>
                <p:cNvPr id="14356" name="Oval 25"/>
                <p:cNvSpPr>
                  <a:spLocks noChangeArrowheads="1"/>
                </p:cNvSpPr>
                <p:nvPr/>
              </p:nvSpPr>
              <p:spPr bwMode="auto">
                <a:xfrm>
                  <a:off x="1824" y="3408"/>
                  <a:ext cx="768" cy="384"/>
                </a:xfrm>
                <a:prstGeom prst="ellipse">
                  <a:avLst/>
                </a:prstGeom>
                <a:noFill/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57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2124" y="3413"/>
                  <a:ext cx="172" cy="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pPr algn="ctr" eaLnBrk="0" hangingPunct="0">
                    <a:buClr>
                      <a:srgbClr val="000000"/>
                    </a:buClr>
                    <a:buSzPct val="100000"/>
                    <a:tabLst>
                      <a:tab pos="0" algn="l"/>
                      <a:tab pos="914354" algn="l"/>
                      <a:tab pos="1828709" algn="l"/>
                      <a:tab pos="2743062" algn="l"/>
                      <a:tab pos="3657418" algn="l"/>
                      <a:tab pos="4571772" algn="l"/>
                      <a:tab pos="5486126" algn="l"/>
                      <a:tab pos="6400480" algn="l"/>
                      <a:tab pos="7314834" algn="l"/>
                      <a:tab pos="8229189" algn="l"/>
                      <a:tab pos="9143542" algn="l"/>
                      <a:tab pos="10057898" algn="l"/>
                    </a:tabLst>
                  </a:pPr>
                  <a:endParaRPr lang="en-GB" dirty="0"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14353" name="Line 27"/>
              <p:cNvSpPr>
                <a:spLocks noChangeShapeType="1"/>
              </p:cNvSpPr>
              <p:nvPr/>
            </p:nvSpPr>
            <p:spPr bwMode="auto">
              <a:xfrm flipH="1">
                <a:off x="3983" y="1440"/>
                <a:ext cx="578" cy="28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54" name="Line 28"/>
              <p:cNvSpPr>
                <a:spLocks noChangeShapeType="1"/>
              </p:cNvSpPr>
              <p:nvPr/>
            </p:nvSpPr>
            <p:spPr bwMode="auto">
              <a:xfrm>
                <a:off x="4560" y="1440"/>
                <a:ext cx="528" cy="28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55" name="Line 29"/>
              <p:cNvSpPr>
                <a:spLocks noChangeShapeType="1"/>
              </p:cNvSpPr>
              <p:nvPr/>
            </p:nvSpPr>
            <p:spPr bwMode="auto">
              <a:xfrm>
                <a:off x="4320" y="1920"/>
                <a:ext cx="480" cy="1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344" name="Rectangle 30"/>
            <p:cNvSpPr>
              <a:spLocks noChangeArrowheads="1"/>
            </p:cNvSpPr>
            <p:nvPr/>
          </p:nvSpPr>
          <p:spPr bwMode="auto">
            <a:xfrm>
              <a:off x="2736" y="3984"/>
              <a:ext cx="144" cy="144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5" name="Rectangle 31"/>
            <p:cNvSpPr>
              <a:spLocks noChangeArrowheads="1"/>
            </p:cNvSpPr>
            <p:nvPr/>
          </p:nvSpPr>
          <p:spPr bwMode="auto">
            <a:xfrm>
              <a:off x="3984" y="3984"/>
              <a:ext cx="144" cy="144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6" name="Rectangle 32"/>
            <p:cNvSpPr>
              <a:spLocks noChangeArrowheads="1"/>
            </p:cNvSpPr>
            <p:nvPr/>
          </p:nvSpPr>
          <p:spPr bwMode="auto">
            <a:xfrm>
              <a:off x="3360" y="3360"/>
              <a:ext cx="144" cy="144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7" name="Rectangle 33"/>
            <p:cNvSpPr>
              <a:spLocks noChangeArrowheads="1"/>
            </p:cNvSpPr>
            <p:nvPr/>
          </p:nvSpPr>
          <p:spPr bwMode="auto">
            <a:xfrm>
              <a:off x="3744" y="3360"/>
              <a:ext cx="144" cy="144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8" name="Rectangle 34"/>
            <p:cNvSpPr>
              <a:spLocks noChangeArrowheads="1"/>
            </p:cNvSpPr>
            <p:nvPr/>
          </p:nvSpPr>
          <p:spPr bwMode="auto">
            <a:xfrm>
              <a:off x="3120" y="3984"/>
              <a:ext cx="144" cy="144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9" name="Rectangle 35"/>
            <p:cNvSpPr>
              <a:spLocks noChangeArrowheads="1"/>
            </p:cNvSpPr>
            <p:nvPr/>
          </p:nvSpPr>
          <p:spPr bwMode="auto">
            <a:xfrm>
              <a:off x="4368" y="3984"/>
              <a:ext cx="144" cy="144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883838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Ordering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0602" y="1371982"/>
            <a:ext cx="10218735" cy="49046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38517" y="4165599"/>
            <a:ext cx="5301081" cy="2539999"/>
          </a:xfrm>
          <a:prstGeom prst="rect">
            <a:avLst/>
          </a:prstGeom>
          <a:noFill/>
        </p:spPr>
      </p:pic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Ordering: Minimum Remaining Values</a:t>
            </a:r>
          </a:p>
        </p:txBody>
      </p:sp>
      <p:sp>
        <p:nvSpPr>
          <p:cNvPr id="923651" name="Rectangle 3"/>
          <p:cNvSpPr>
            <a:spLocks noGrp="1" noChangeArrowheads="1"/>
          </p:cNvSpPr>
          <p:nvPr>
            <p:ph idx="1"/>
          </p:nvPr>
        </p:nvSpPr>
        <p:spPr>
          <a:xfrm>
            <a:off x="431800" y="1371601"/>
            <a:ext cx="11379200" cy="4729164"/>
          </a:xfrm>
        </p:spPr>
        <p:txBody>
          <a:bodyPr/>
          <a:lstStyle/>
          <a:p>
            <a:pPr eaLnBrk="1" hangingPunct="1"/>
            <a:r>
              <a:rPr lang="en-US" sz="2800" dirty="0"/>
              <a:t>Variable Ordering: Minimum remaining values (MRV):</a:t>
            </a:r>
          </a:p>
          <a:p>
            <a:pPr lvl="1" eaLnBrk="1" hangingPunct="1"/>
            <a:r>
              <a:rPr lang="en-US" sz="2400" dirty="0"/>
              <a:t>Choose the variable with the fewest legal left values in its domain</a:t>
            </a:r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eaLnBrk="1" hangingPunct="1"/>
            <a:r>
              <a:rPr lang="en-US" sz="2800" dirty="0"/>
              <a:t>Why min rather than max?</a:t>
            </a:r>
          </a:p>
          <a:p>
            <a:pPr eaLnBrk="1" hangingPunct="1"/>
            <a:r>
              <a:rPr lang="en-US" sz="2800" dirty="0"/>
              <a:t>Also called “most constrained variable”</a:t>
            </a:r>
          </a:p>
          <a:p>
            <a:pPr eaLnBrk="1" hangingPunct="1"/>
            <a:r>
              <a:rPr lang="en-US" sz="2800" dirty="0"/>
              <a:t>“Fail-fast” ordering</a:t>
            </a: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print"/>
          <a:srcRect l="476" t="2130"/>
          <a:stretch>
            <a:fillRect/>
          </a:stretch>
        </p:blipFill>
        <p:spPr bwMode="auto">
          <a:xfrm>
            <a:off x="1970741" y="2672975"/>
            <a:ext cx="8435323" cy="1441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606800" y="2641599"/>
            <a:ext cx="2209800" cy="152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16600" y="2565399"/>
            <a:ext cx="2286000" cy="152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102600" y="2489198"/>
            <a:ext cx="2286000" cy="16256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CSP Examples</a:t>
            </a: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2" cstate="print"/>
          <a:srcRect l="1140" t="1105"/>
          <a:stretch>
            <a:fillRect/>
          </a:stretch>
        </p:blipFill>
        <p:spPr bwMode="auto">
          <a:xfrm>
            <a:off x="3124200" y="1331917"/>
            <a:ext cx="6019800" cy="4992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194072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90484" y="4419600"/>
            <a:ext cx="4772915" cy="2285998"/>
          </a:xfrm>
          <a:prstGeom prst="rect">
            <a:avLst/>
          </a:prstGeom>
          <a:noFill/>
        </p:spPr>
      </p:pic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Ordering: Least Constraining Value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708660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Value Ordering: Least Constraining Value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Given a choice of variable, choose the </a:t>
            </a:r>
            <a:r>
              <a:rPr lang="en-US" sz="2400" i="1" dirty="0"/>
              <a:t>least constraining value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I.e., the one that rules out the fewest values in the remaining variables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Note that it may take some computation to determine this!  (E.g., rerunning filtering)</a:t>
            </a:r>
          </a:p>
          <a:p>
            <a:pPr lvl="1"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Why least rather than most?</a:t>
            </a:r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Combining these ordering ideas makes</a:t>
            </a:r>
          </a:p>
          <a:p>
            <a:pPr>
              <a:lnSpc>
                <a:spcPct val="90000"/>
              </a:lnSpc>
              <a:spcBef>
                <a:spcPts val="272"/>
              </a:spcBef>
              <a:buNone/>
            </a:pPr>
            <a:r>
              <a:rPr lang="en-US" sz="2800" dirty="0"/>
              <a:t>	1000 queens feasible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 cstate="print"/>
          <a:srcRect l="288" t="900"/>
          <a:stretch>
            <a:fillRect/>
          </a:stretch>
        </p:blipFill>
        <p:spPr bwMode="auto">
          <a:xfrm>
            <a:off x="7655860" y="1470212"/>
            <a:ext cx="3621741" cy="2468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Demo: Coloring -- Backtracking + Forward Checking + Ordering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Map Coloring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371600"/>
            <a:ext cx="6705600" cy="4724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/>
              <a:t>Variables:</a:t>
            </a:r>
          </a:p>
          <a:p>
            <a:pPr eaLnBrk="1" hangingPunct="1">
              <a:lnSpc>
                <a:spcPct val="80000"/>
              </a:lnSpc>
            </a:pPr>
            <a:endParaRPr lang="en-US" sz="2400"/>
          </a:p>
          <a:p>
            <a:pPr eaLnBrk="1" hangingPunct="1">
              <a:lnSpc>
                <a:spcPct val="80000"/>
              </a:lnSpc>
            </a:pPr>
            <a:r>
              <a:rPr lang="en-US" sz="2400"/>
              <a:t>Domains:</a:t>
            </a:r>
          </a:p>
          <a:p>
            <a:pPr eaLnBrk="1" hangingPunct="1">
              <a:lnSpc>
                <a:spcPct val="80000"/>
              </a:lnSpc>
            </a:pPr>
            <a:endParaRPr lang="en-US" sz="2400"/>
          </a:p>
          <a:p>
            <a:pPr eaLnBrk="1" hangingPunct="1">
              <a:lnSpc>
                <a:spcPct val="80000"/>
              </a:lnSpc>
            </a:pPr>
            <a:r>
              <a:rPr lang="en-US" sz="2400"/>
              <a:t>Constraints: adjacent regions must have different colors</a:t>
            </a:r>
          </a:p>
          <a:p>
            <a:pPr lvl="1">
              <a:lnSpc>
                <a:spcPct val="80000"/>
              </a:lnSpc>
            </a:pPr>
            <a:endParaRPr lang="en-US" sz="2000"/>
          </a:p>
          <a:p>
            <a:pPr lvl="1">
              <a:lnSpc>
                <a:spcPct val="80000"/>
              </a:lnSpc>
            </a:pPr>
            <a:endParaRPr lang="en-US" sz="2000"/>
          </a:p>
          <a:p>
            <a:pPr lvl="1">
              <a:lnSpc>
                <a:spcPct val="80000"/>
              </a:lnSpc>
            </a:pPr>
            <a:endParaRPr lang="en-US" sz="2400"/>
          </a:p>
          <a:p>
            <a:pPr lvl="1">
              <a:lnSpc>
                <a:spcPct val="80000"/>
              </a:lnSpc>
            </a:pPr>
            <a:endParaRPr lang="en-US" sz="2000"/>
          </a:p>
          <a:p>
            <a:pPr eaLnBrk="1" hangingPunct="1">
              <a:lnSpc>
                <a:spcPct val="80000"/>
              </a:lnSpc>
            </a:pPr>
            <a:r>
              <a:rPr lang="en-US" sz="2400"/>
              <a:t>Solutions are assignments satisfying all constraints, e.g.:</a:t>
            </a:r>
          </a:p>
          <a:p>
            <a:pPr eaLnBrk="1" hangingPunct="1">
              <a:lnSpc>
                <a:spcPct val="80000"/>
              </a:lnSpc>
            </a:pPr>
            <a:endParaRPr lang="en-US" sz="240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400"/>
              <a:t> </a:t>
            </a:r>
          </a:p>
          <a:p>
            <a:pPr eaLnBrk="1" hangingPunct="1">
              <a:lnSpc>
                <a:spcPct val="80000"/>
              </a:lnSpc>
            </a:pPr>
            <a:endParaRPr lang="en-US" sz="240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 cstate="print"/>
          <a:srcRect l="1140" t="1105"/>
          <a:stretch>
            <a:fillRect/>
          </a:stretch>
        </p:blipFill>
        <p:spPr bwMode="auto">
          <a:xfrm>
            <a:off x="8408893" y="1228165"/>
            <a:ext cx="3021107" cy="2505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2202609" y="1417801"/>
            <a:ext cx="4281583" cy="258601"/>
          </a:xfrm>
          <a:prstGeom prst="rect">
            <a:avLst/>
          </a:prstGeom>
          <a:noFill/>
          <a:ln/>
          <a:effectLst/>
        </p:spPr>
      </p:pic>
      <p:pic>
        <p:nvPicPr>
          <p:cNvPr id="14" name="Picture 1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2234281" y="2141729"/>
            <a:ext cx="3023521" cy="296673"/>
          </a:xfrm>
          <a:prstGeom prst="rect">
            <a:avLst/>
          </a:prstGeom>
          <a:noFill/>
          <a:ln/>
          <a:effectLst/>
        </p:spPr>
      </p:pic>
      <p:pic>
        <p:nvPicPr>
          <p:cNvPr id="22" name="Picture 21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1331725" y="5695209"/>
            <a:ext cx="5983475" cy="629393"/>
          </a:xfrm>
          <a:prstGeom prst="rect">
            <a:avLst/>
          </a:prstGeom>
          <a:noFill/>
          <a:ln/>
          <a:effectLst/>
        </p:spPr>
      </p:pic>
      <p:pic>
        <p:nvPicPr>
          <p:cNvPr id="15" name="Picture 14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2380322" y="3675531"/>
            <a:ext cx="1201079" cy="223965"/>
          </a:xfrm>
          <a:prstGeom prst="rect">
            <a:avLst/>
          </a:prstGeom>
          <a:noFill/>
          <a:ln/>
          <a:effectLst/>
        </p:spPr>
      </p:pic>
      <p:pic>
        <p:nvPicPr>
          <p:cNvPr id="13" name="Picture 12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/>
          <a:stretch>
            <a:fillRect/>
          </a:stretch>
        </p:blipFill>
        <p:spPr bwMode="auto">
          <a:xfrm>
            <a:off x="2358455" y="4217897"/>
            <a:ext cx="4759520" cy="259431"/>
          </a:xfrm>
          <a:prstGeom prst="rect">
            <a:avLst/>
          </a:prstGeom>
          <a:noFill/>
          <a:ln/>
          <a:effectLst/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05019" y="4178525"/>
            <a:ext cx="3929781" cy="2069651"/>
          </a:xfrm>
          <a:prstGeom prst="rect">
            <a:avLst/>
          </a:prstGeom>
          <a:noFill/>
        </p:spPr>
      </p:pic>
      <p:sp>
        <p:nvSpPr>
          <p:cNvPr id="17" name="TextBox 19"/>
          <p:cNvSpPr txBox="1">
            <a:spLocks noChangeArrowheads="1"/>
          </p:cNvSpPr>
          <p:nvPr/>
        </p:nvSpPr>
        <p:spPr bwMode="auto">
          <a:xfrm>
            <a:off x="1219200" y="3562293"/>
            <a:ext cx="1905000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2000">
                <a:latin typeface="Calibri" pitchFamily="34" charset="0"/>
              </a:rPr>
              <a:t>Implicit:</a:t>
            </a:r>
          </a:p>
        </p:txBody>
      </p:sp>
      <p:sp>
        <p:nvSpPr>
          <p:cNvPr id="18" name="TextBox 20"/>
          <p:cNvSpPr txBox="1">
            <a:spLocks noChangeArrowheads="1"/>
          </p:cNvSpPr>
          <p:nvPr/>
        </p:nvSpPr>
        <p:spPr bwMode="auto">
          <a:xfrm>
            <a:off x="1219200" y="4114801"/>
            <a:ext cx="1371600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sz="2000">
                <a:latin typeface="Calibri" pitchFamily="34" charset="0"/>
              </a:rPr>
              <a:t>Explicit: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Solving CSPs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28801" y="1524416"/>
            <a:ext cx="8866186" cy="4628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Standard Search Formulation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47800"/>
            <a:ext cx="6019800" cy="4572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/>
              <a:t>Standard search formulation of CSPs</a:t>
            </a:r>
          </a:p>
          <a:p>
            <a:pPr eaLnBrk="1" hangingPunct="1">
              <a:lnSpc>
                <a:spcPct val="80000"/>
              </a:lnSpc>
            </a:pPr>
            <a:endParaRPr lang="en-US" sz="2800"/>
          </a:p>
          <a:p>
            <a:pPr eaLnBrk="1" hangingPunct="1">
              <a:lnSpc>
                <a:spcPct val="80000"/>
              </a:lnSpc>
            </a:pPr>
            <a:r>
              <a:rPr lang="en-US" sz="2800"/>
              <a:t>States defined by the values assigned so far (partial assignments)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/>
              <a:t>Initial state: the empty assignment, {}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/>
              <a:t>Successor function: assign a value to an unassigned variable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/>
              <a:t>Goal test: the current assignment is complete and satisfies all constraints</a:t>
            </a:r>
          </a:p>
          <a:p>
            <a:pPr eaLnBrk="1" hangingPunct="1">
              <a:lnSpc>
                <a:spcPct val="80000"/>
              </a:lnSpc>
            </a:pPr>
            <a:endParaRPr lang="en-US" sz="2800"/>
          </a:p>
          <a:p>
            <a:pPr eaLnBrk="1" hangingPunct="1">
              <a:lnSpc>
                <a:spcPct val="80000"/>
              </a:lnSpc>
            </a:pPr>
            <a:r>
              <a:rPr lang="en-US" sz="2800"/>
              <a:t>We’ll start with the straightforward, naïve approach, then improve it</a:t>
            </a:r>
          </a:p>
          <a:p>
            <a:pPr eaLnBrk="1" hangingPunct="1">
              <a:lnSpc>
                <a:spcPct val="80000"/>
              </a:lnSpc>
            </a:pPr>
            <a:endParaRPr lang="en-US" sz="280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00801" y="1545125"/>
            <a:ext cx="5359576" cy="41693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Search Methods</a:t>
            </a:r>
          </a:p>
        </p:txBody>
      </p:sp>
      <p:sp>
        <p:nvSpPr>
          <p:cNvPr id="9195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/>
              <a:t>What would BFS do?</a:t>
            </a:r>
          </a:p>
          <a:p>
            <a:pPr eaLnBrk="1" hangingPunct="1">
              <a:lnSpc>
                <a:spcPct val="90000"/>
              </a:lnSpc>
            </a:pPr>
            <a:endParaRPr lang="en-US" sz="2800"/>
          </a:p>
          <a:p>
            <a:pPr eaLnBrk="1" hangingPunct="1">
              <a:lnSpc>
                <a:spcPct val="90000"/>
              </a:lnSpc>
            </a:pPr>
            <a:endParaRPr lang="en-US" sz="2800"/>
          </a:p>
          <a:p>
            <a:pPr eaLnBrk="1" hangingPunct="1">
              <a:lnSpc>
                <a:spcPct val="90000"/>
              </a:lnSpc>
            </a:pPr>
            <a:endParaRPr lang="en-US" sz="2800"/>
          </a:p>
          <a:p>
            <a:pPr eaLnBrk="1" hangingPunct="1">
              <a:lnSpc>
                <a:spcPct val="90000"/>
              </a:lnSpc>
            </a:pPr>
            <a:r>
              <a:rPr lang="en-US" sz="2800"/>
              <a:t>What would DFS do?</a:t>
            </a:r>
          </a:p>
          <a:p>
            <a:pPr eaLnBrk="1" hangingPunct="1">
              <a:lnSpc>
                <a:spcPct val="90000"/>
              </a:lnSpc>
            </a:pPr>
            <a:endParaRPr lang="en-US" sz="2800"/>
          </a:p>
          <a:p>
            <a:pPr eaLnBrk="1" hangingPunct="1">
              <a:lnSpc>
                <a:spcPct val="90000"/>
              </a:lnSpc>
            </a:pPr>
            <a:endParaRPr lang="en-US" sz="2800"/>
          </a:p>
          <a:p>
            <a:pPr eaLnBrk="1" hangingPunct="1">
              <a:lnSpc>
                <a:spcPct val="90000"/>
              </a:lnSpc>
            </a:pPr>
            <a:endParaRPr lang="en-US" sz="2800"/>
          </a:p>
          <a:p>
            <a:pPr eaLnBrk="1" hangingPunct="1">
              <a:lnSpc>
                <a:spcPct val="90000"/>
              </a:lnSpc>
            </a:pPr>
            <a:r>
              <a:rPr lang="en-US" sz="2800"/>
              <a:t>What problems does naïve search have?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01" t="1517"/>
          <a:stretch>
            <a:fillRect/>
          </a:stretch>
        </p:blipFill>
        <p:spPr bwMode="auto">
          <a:xfrm>
            <a:off x="6277709" y="1447800"/>
            <a:ext cx="4847492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TextBox 5"/>
          <p:cNvSpPr txBox="1">
            <a:spLocks noChangeArrowheads="1"/>
          </p:cNvSpPr>
          <p:nvPr/>
        </p:nvSpPr>
        <p:spPr bwMode="auto">
          <a:xfrm>
            <a:off x="9372600" y="6400802"/>
            <a:ext cx="2743200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algn="r"/>
            <a:r>
              <a:rPr lang="en-US" sz="2000">
                <a:solidFill>
                  <a:srgbClr val="C00000"/>
                </a:solidFill>
                <a:latin typeface="Calibri" pitchFamily="34" charset="0"/>
              </a:rPr>
              <a:t>[Demo: coloring -- </a:t>
            </a:r>
            <a:r>
              <a:rPr lang="en-US" sz="2000" err="1">
                <a:solidFill>
                  <a:srgbClr val="C00000"/>
                </a:solidFill>
                <a:latin typeface="Calibri" pitchFamily="34" charset="0"/>
              </a:rPr>
              <a:t>dfs</a:t>
            </a:r>
            <a:r>
              <a:rPr lang="en-US" sz="2000">
                <a:solidFill>
                  <a:srgbClr val="C00000"/>
                </a:solidFill>
                <a:latin typeface="Calibri" pitchFamily="34" charset="0"/>
              </a:rPr>
              <a:t>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5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Video of Demo Coloring -- DFS</a:t>
            </a:r>
          </a:p>
        </p:txBody>
      </p:sp>
      <p:pic>
        <p:nvPicPr>
          <p:cNvPr id="4" name="Coloring--df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00" y="1143000"/>
            <a:ext cx="8382000" cy="523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6081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Video of Demo Coloring -- DFS</a:t>
            </a:r>
          </a:p>
        </p:txBody>
      </p:sp>
      <p:pic>
        <p:nvPicPr>
          <p:cNvPr id="4" name="Coloring--df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00" y="1143000"/>
            <a:ext cx="8382000" cy="523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90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mathrm{WA}$, $\mathrm{NT}$, $\mathrm{Q}$, $\mathrm{NSW}$, $\mathrm{V}$, $\mathrm{SA}$, $\mathrm{T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98"/>
  <p:tag name="PICTUREFILESIZE" val="1363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mathrm{D} = \{\mathrm{red},\mathrm{green},\mathrm{blue}\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14"/>
  <p:tag name="PICTUREFILESIZE" val="932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eq{=}&#10;$\{\mathrm{WA}$=$\mathrm{red}$, $\mathrm{NT}$=$\mathrm{green}$, $\mathrm{Q}$=$\mathrm{red}$, $\mathrm{NSW}$=$\mathrm{green}$, $\mathrm{V}$=$\mathrm{red}$, $\mathrm{SA}$=$\mathrm{blue}$, $\mathrm{T}$=$\mathrm{green}\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66"/>
  <p:tag name="PICTUREFILESIZE" val="3346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mathrm{WA}\neq \mathrm{NT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02"/>
  <p:tag name="PICTUREFILESIZE" val="485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(\mathrm{WA},\mathrm{NT}) \in \{(\mathrm{red},\mathrm{green}),(\mathrm{red},\mathrm{blue}),\ldots\}$&#10;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04"/>
  <p:tag name="PICTUREFILESIZE" val="19810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1 -- introduction - print</Template>
  <TotalTime>76</TotalTime>
  <Words>1338</Words>
  <Application>Microsoft Macintosh PowerPoint</Application>
  <PresentationFormat>Widescreen</PresentationFormat>
  <Paragraphs>280</Paragraphs>
  <Slides>31</Slides>
  <Notes>8</Notes>
  <HiddenSlides>2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Times New Roman</vt:lpstr>
      <vt:lpstr>Wingdings</vt:lpstr>
      <vt:lpstr>dan-berkeley-nlp-v1</vt:lpstr>
      <vt:lpstr>CMSC 471 </vt:lpstr>
      <vt:lpstr>Constraint Satisfaction Problems</vt:lpstr>
      <vt:lpstr>CSP Examples</vt:lpstr>
      <vt:lpstr>Example: Map Coloring</vt:lpstr>
      <vt:lpstr>Solving CSPs</vt:lpstr>
      <vt:lpstr>Standard Search Formulation</vt:lpstr>
      <vt:lpstr>Search Methods</vt:lpstr>
      <vt:lpstr>Video of Demo Coloring -- DFS</vt:lpstr>
      <vt:lpstr>Video of Demo Coloring -- DFS</vt:lpstr>
      <vt:lpstr>Backtracking Search</vt:lpstr>
      <vt:lpstr>Backtracking Search</vt:lpstr>
      <vt:lpstr>Backtracking Example</vt:lpstr>
      <vt:lpstr>Video of Demo Coloring – Backtracking</vt:lpstr>
      <vt:lpstr>Backtracking Search</vt:lpstr>
      <vt:lpstr>Improving Backtracking</vt:lpstr>
      <vt:lpstr>Filtering</vt:lpstr>
      <vt:lpstr>Filtering: Forward Checking</vt:lpstr>
      <vt:lpstr>Video of Demo Coloring – Backtracking with Forward Checking</vt:lpstr>
      <vt:lpstr>Filtering: Constraint Propagation</vt:lpstr>
      <vt:lpstr>Consistency of A Single Arc</vt:lpstr>
      <vt:lpstr>Arc Consistency of an Entire CSP</vt:lpstr>
      <vt:lpstr>Enforcing Arc Consistency in a CSP</vt:lpstr>
      <vt:lpstr>Video of Demo Coloring – Backtracking with Forward Checking – Complex Graph</vt:lpstr>
      <vt:lpstr>Video of Demo Coloring – Backtracking with Arc Consistency – Complex Graph</vt:lpstr>
      <vt:lpstr>Limitations of Arc Consistency</vt:lpstr>
      <vt:lpstr>K-Consistency</vt:lpstr>
      <vt:lpstr>K-Consistency</vt:lpstr>
      <vt:lpstr>Ordering</vt:lpstr>
      <vt:lpstr>Ordering: Minimum Remaining Values</vt:lpstr>
      <vt:lpstr>Ordering: Least Constraining Value</vt:lpstr>
      <vt:lpstr>Demo: Coloring -- Backtracking + Forward Checking + Ordering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KMA Solaiman</cp:lastModifiedBy>
  <cp:revision>30</cp:revision>
  <cp:lastPrinted>2014-01-30T19:57:00Z</cp:lastPrinted>
  <dcterms:created xsi:type="dcterms:W3CDTF">2004-08-27T04:16:05Z</dcterms:created>
  <dcterms:modified xsi:type="dcterms:W3CDTF">2023-10-09T23:24:24Z</dcterms:modified>
</cp:coreProperties>
</file>